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10"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Proxima Nova" panose="02000506030000020004"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5701"/>
  </p:normalViewPr>
  <p:slideViewPr>
    <p:cSldViewPr snapToGrid="0" snapToObjects="1">
      <p:cViewPr>
        <p:scale>
          <a:sx n="100" d="100"/>
          <a:sy n="100" d="100"/>
        </p:scale>
        <p:origin x="144"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1970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Institutions are at different levels of maturity</a:t>
            </a:r>
            <a:endParaRPr/>
          </a:p>
          <a:p>
            <a:pPr marL="457200" lvl="0" indent="-317500" rtl="0">
              <a:spcBef>
                <a:spcPts val="0"/>
              </a:spcBef>
              <a:spcAft>
                <a:spcPts val="0"/>
              </a:spcAft>
              <a:buSzPts val="1400"/>
              <a:buChar char="●"/>
            </a:pPr>
            <a:r>
              <a:rPr lang="en"/>
              <a:t>Operate as a loose federation w/o a central coordinating hub (fragmented)</a:t>
            </a:r>
            <a:endParaRPr/>
          </a:p>
          <a:p>
            <a:pPr marL="457200" lvl="0" indent="-317500" rtl="0">
              <a:spcBef>
                <a:spcPts val="0"/>
              </a:spcBef>
              <a:spcAft>
                <a:spcPts val="0"/>
              </a:spcAft>
              <a:buSzPts val="1400"/>
              <a:buChar char="●"/>
            </a:pPr>
            <a:r>
              <a:rPr lang="en"/>
              <a:t>Goal: Work towards formalizing partnerships</a:t>
            </a:r>
            <a:endParaRPr/>
          </a:p>
          <a:p>
            <a:pPr marL="457200" lvl="0" indent="-317500" rtl="0">
              <a:spcBef>
                <a:spcPts val="0"/>
              </a:spcBef>
              <a:spcAft>
                <a:spcPts val="0"/>
              </a:spcAft>
              <a:buSzPts val="1400"/>
              <a:buChar char="●"/>
            </a:pPr>
            <a:r>
              <a:rPr lang="en"/>
              <a:t>Create synergy through shared cost, infrastructure, and programming with minimal duplication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en" dirty="0"/>
              <a:t>Expertise is fragmented and dispersed</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en"/>
              <a:t>Engage at any stage of the process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About problem solving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Focus and scope</a:t>
            </a:r>
            <a:endParaRPr/>
          </a:p>
          <a:p>
            <a:pPr marL="457200" lvl="0" indent="-317500" rtl="0">
              <a:spcBef>
                <a:spcPts val="0"/>
              </a:spcBef>
              <a:spcAft>
                <a:spcPts val="0"/>
              </a:spcAft>
              <a:buSzPts val="1400"/>
              <a:buChar char="●"/>
            </a:pPr>
            <a:r>
              <a:rPr lang="en"/>
              <a:t>Know what you will and can do.</a:t>
            </a:r>
            <a:endParaRPr/>
          </a:p>
          <a:p>
            <a:pPr marL="457200" lvl="0" indent="-317500" rtl="0">
              <a:spcBef>
                <a:spcPts val="0"/>
              </a:spcBef>
              <a:spcAft>
                <a:spcPts val="0"/>
              </a:spcAft>
              <a:buSzPts val="1400"/>
              <a:buChar char="●"/>
            </a:pPr>
            <a:r>
              <a:rPr lang="en"/>
              <a:t>Know what you won’t do.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Each project takes on a life of its own.</a:t>
            </a:r>
            <a:endParaRPr/>
          </a:p>
          <a:p>
            <a:pPr marL="457200" lvl="0" indent="-317500" rtl="0">
              <a:spcBef>
                <a:spcPts val="0"/>
              </a:spcBef>
              <a:spcAft>
                <a:spcPts val="0"/>
              </a:spcAft>
              <a:buSzPts val="1400"/>
              <a:buChar char="●"/>
            </a:pPr>
            <a:r>
              <a:rPr lang="en"/>
              <a:t>Each project is unique and take various unpredictable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About delivering value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dirty="0"/>
              <a:t>Tesseract Center for Immersive Environments and Game Design</a:t>
            </a:r>
            <a:endParaRPr dirty="0"/>
          </a:p>
          <a:p>
            <a:pPr marL="457200" lvl="0" indent="-317500" rtl="0">
              <a:spcBef>
                <a:spcPts val="0"/>
              </a:spcBef>
              <a:spcAft>
                <a:spcPts val="0"/>
              </a:spcAft>
              <a:buSzPts val="1400"/>
              <a:buChar char="●"/>
            </a:pPr>
            <a:r>
              <a:rPr lang="en" dirty="0"/>
              <a:t>To explore its ancient streets and houses in Virtual Reality, using the Oculus and Gear headsets</a:t>
            </a:r>
            <a:endParaRPr dirty="0"/>
          </a:p>
          <a:p>
            <a:pPr marL="457200" lvl="0" indent="-317500" rtl="0">
              <a:spcBef>
                <a:spcPts val="0"/>
              </a:spcBef>
              <a:spcAft>
                <a:spcPts val="0"/>
              </a:spcAft>
              <a:buSzPts val="1400"/>
              <a:buChar char="●"/>
            </a:pPr>
            <a:r>
              <a:rPr lang="en" dirty="0"/>
              <a:t>Prof needed high resolution images of resources we owned</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Shape 11"/>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Shape 1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8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Shape 5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406400" algn="ctr">
              <a:spcBef>
                <a:spcPts val="0"/>
              </a:spcBef>
              <a:spcAft>
                <a:spcPts val="0"/>
              </a:spcAft>
              <a:buSzPts val="2800"/>
              <a:buChar char="●"/>
              <a:defRPr/>
            </a:lvl1pPr>
            <a:lvl2pPr marL="914400" lvl="1" indent="-355600" algn="ctr">
              <a:spcBef>
                <a:spcPts val="1600"/>
              </a:spcBef>
              <a:spcAft>
                <a:spcPts val="0"/>
              </a:spcAft>
              <a:buSzPts val="2000"/>
              <a:buChar char="○"/>
              <a:defRPr/>
            </a:lvl2pPr>
            <a:lvl3pPr marL="1371600" lvl="2" indent="-355600" algn="ctr">
              <a:spcBef>
                <a:spcPts val="1600"/>
              </a:spcBef>
              <a:spcAft>
                <a:spcPts val="0"/>
              </a:spcAft>
              <a:buSzPts val="2000"/>
              <a:buChar char="■"/>
              <a:defRPr/>
            </a:lvl3pPr>
            <a:lvl4pPr marL="1828800" lvl="3" indent="-355600" algn="ctr">
              <a:spcBef>
                <a:spcPts val="1600"/>
              </a:spcBef>
              <a:spcAft>
                <a:spcPts val="0"/>
              </a:spcAft>
              <a:buSzPts val="2000"/>
              <a:buChar char="●"/>
              <a:defRPr/>
            </a:lvl4pPr>
            <a:lvl5pPr marL="2286000" lvl="4" indent="-355600" algn="ctr">
              <a:spcBef>
                <a:spcPts val="1600"/>
              </a:spcBef>
              <a:spcAft>
                <a:spcPts val="0"/>
              </a:spcAft>
              <a:buSzPts val="2000"/>
              <a:buChar char="○"/>
              <a:defRPr/>
            </a:lvl5pPr>
            <a:lvl6pPr marL="2743200" lvl="5" indent="-355600" algn="ctr">
              <a:spcBef>
                <a:spcPts val="1600"/>
              </a:spcBef>
              <a:spcAft>
                <a:spcPts val="0"/>
              </a:spcAft>
              <a:buSzPts val="2000"/>
              <a:buChar char="■"/>
              <a:defRPr/>
            </a:lvl6pPr>
            <a:lvl7pPr marL="3200400" lvl="6" indent="-355600" algn="ctr">
              <a:spcBef>
                <a:spcPts val="1600"/>
              </a:spcBef>
              <a:spcAft>
                <a:spcPts val="0"/>
              </a:spcAft>
              <a:buSzPts val="2000"/>
              <a:buChar char="●"/>
              <a:defRPr/>
            </a:lvl7pPr>
            <a:lvl8pPr marL="3657600" lvl="7" indent="-355600" algn="ctr">
              <a:spcBef>
                <a:spcPts val="1600"/>
              </a:spcBef>
              <a:spcAft>
                <a:spcPts val="0"/>
              </a:spcAft>
              <a:buSzPts val="2000"/>
              <a:buChar char="○"/>
              <a:defRPr/>
            </a:lvl8pPr>
            <a:lvl9pPr marL="4114800" lvl="8" indent="-355600" algn="ctr">
              <a:spcBef>
                <a:spcPts val="1600"/>
              </a:spcBef>
              <a:spcAft>
                <a:spcPts val="1600"/>
              </a:spcAft>
              <a:buSzPts val="2000"/>
              <a:buChar char="■"/>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Shape 16"/>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Shape 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406400">
              <a:spcBef>
                <a:spcPts val="0"/>
              </a:spcBef>
              <a:spcAft>
                <a:spcPts val="0"/>
              </a:spcAft>
              <a:buSzPts val="2800"/>
              <a:buChar char="●"/>
              <a:defRPr/>
            </a:lvl1pPr>
            <a:lvl2pPr marL="914400" lvl="1" indent="-355600">
              <a:spcBef>
                <a:spcPts val="1600"/>
              </a:spcBef>
              <a:spcAft>
                <a:spcPts val="0"/>
              </a:spcAft>
              <a:buSzPts val="2000"/>
              <a:buChar char="○"/>
              <a:defRPr/>
            </a:lvl2pPr>
            <a:lvl3pPr marL="1371600" lvl="2" indent="-355600">
              <a:spcBef>
                <a:spcPts val="1600"/>
              </a:spcBef>
              <a:spcAft>
                <a:spcPts val="0"/>
              </a:spcAft>
              <a:buSzPts val="2000"/>
              <a:buChar char="■"/>
              <a:defRPr/>
            </a:lvl3pPr>
            <a:lvl4pPr marL="1828800" lvl="3" indent="-355600">
              <a:spcBef>
                <a:spcPts val="1600"/>
              </a:spcBef>
              <a:spcAft>
                <a:spcPts val="0"/>
              </a:spcAft>
              <a:buSzPts val="2000"/>
              <a:buChar char="●"/>
              <a:defRPr/>
            </a:lvl4pPr>
            <a:lvl5pPr marL="2286000" lvl="4" indent="-355600">
              <a:spcBef>
                <a:spcPts val="1600"/>
              </a:spcBef>
              <a:spcAft>
                <a:spcPts val="0"/>
              </a:spcAft>
              <a:buSzPts val="2000"/>
              <a:buChar char="○"/>
              <a:defRPr/>
            </a:lvl5pPr>
            <a:lvl6pPr marL="2743200" lvl="5" indent="-355600">
              <a:spcBef>
                <a:spcPts val="1600"/>
              </a:spcBef>
              <a:spcAft>
                <a:spcPts val="0"/>
              </a:spcAft>
              <a:buSzPts val="2000"/>
              <a:buChar char="■"/>
              <a:defRPr/>
            </a:lvl6pPr>
            <a:lvl7pPr marL="3200400" lvl="6" indent="-355600">
              <a:spcBef>
                <a:spcPts val="1600"/>
              </a:spcBef>
              <a:spcAft>
                <a:spcPts val="0"/>
              </a:spcAft>
              <a:buSzPts val="2000"/>
              <a:buChar char="●"/>
              <a:defRPr/>
            </a:lvl7pPr>
            <a:lvl8pPr marL="3657600" lvl="7" indent="-355600">
              <a:spcBef>
                <a:spcPts val="1600"/>
              </a:spcBef>
              <a:spcAft>
                <a:spcPts val="0"/>
              </a:spcAft>
              <a:buSzPts val="2000"/>
              <a:buChar char="○"/>
              <a:defRPr/>
            </a:lvl8pPr>
            <a:lvl9pPr marL="4114800" lvl="8" indent="-355600">
              <a:spcBef>
                <a:spcPts val="1600"/>
              </a:spcBef>
              <a:spcAft>
                <a:spcPts val="1600"/>
              </a:spcAft>
              <a:buSzPts val="2000"/>
              <a:buChar char="■"/>
              <a:defRPr/>
            </a:lvl9pPr>
          </a:lstStyle>
          <a:p>
            <a:endParaRPr/>
          </a:p>
        </p:txBody>
      </p:sp>
      <p:sp>
        <p:nvSpPr>
          <p:cNvPr id="22" name="Shape 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55600">
              <a:spcBef>
                <a:spcPts val="0"/>
              </a:spcBef>
              <a:spcAft>
                <a:spcPts val="0"/>
              </a:spcAft>
              <a:buSzPts val="2000"/>
              <a:buChar char="●"/>
              <a:defRPr sz="20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55600">
              <a:spcBef>
                <a:spcPts val="0"/>
              </a:spcBef>
              <a:spcAft>
                <a:spcPts val="0"/>
              </a:spcAft>
              <a:buSzPts val="2000"/>
              <a:buChar char="●"/>
              <a:defRPr sz="20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Shape 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Shape 4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Shape 4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406400">
              <a:spcBef>
                <a:spcPts val="0"/>
              </a:spcBef>
              <a:spcAft>
                <a:spcPts val="0"/>
              </a:spcAft>
              <a:buClr>
                <a:schemeClr val="lt1"/>
              </a:buClr>
              <a:buSzPts val="2800"/>
              <a:buChar char="●"/>
              <a:defRPr>
                <a:solidFill>
                  <a:schemeClr val="lt1"/>
                </a:solidFill>
              </a:defRPr>
            </a:lvl1pPr>
            <a:lvl2pPr marL="914400" lvl="1" indent="-355600">
              <a:spcBef>
                <a:spcPts val="1600"/>
              </a:spcBef>
              <a:spcAft>
                <a:spcPts val="0"/>
              </a:spcAft>
              <a:buClr>
                <a:schemeClr val="lt1"/>
              </a:buClr>
              <a:buSzPts val="2000"/>
              <a:buChar char="○"/>
              <a:defRPr>
                <a:solidFill>
                  <a:schemeClr val="lt1"/>
                </a:solidFill>
              </a:defRPr>
            </a:lvl2pPr>
            <a:lvl3pPr marL="1371600" lvl="2" indent="-355600">
              <a:spcBef>
                <a:spcPts val="1600"/>
              </a:spcBef>
              <a:spcAft>
                <a:spcPts val="0"/>
              </a:spcAft>
              <a:buClr>
                <a:schemeClr val="lt1"/>
              </a:buClr>
              <a:buSzPts val="2000"/>
              <a:buChar char="■"/>
              <a:defRPr>
                <a:solidFill>
                  <a:schemeClr val="lt1"/>
                </a:solidFill>
              </a:defRPr>
            </a:lvl3pPr>
            <a:lvl4pPr marL="1828800" lvl="3" indent="-355600">
              <a:spcBef>
                <a:spcPts val="1600"/>
              </a:spcBef>
              <a:spcAft>
                <a:spcPts val="0"/>
              </a:spcAft>
              <a:buClr>
                <a:schemeClr val="lt1"/>
              </a:buClr>
              <a:buSzPts val="2000"/>
              <a:buChar char="●"/>
              <a:defRPr>
                <a:solidFill>
                  <a:schemeClr val="lt1"/>
                </a:solidFill>
              </a:defRPr>
            </a:lvl4pPr>
            <a:lvl5pPr marL="2286000" lvl="4" indent="-355600">
              <a:spcBef>
                <a:spcPts val="1600"/>
              </a:spcBef>
              <a:spcAft>
                <a:spcPts val="0"/>
              </a:spcAft>
              <a:buClr>
                <a:schemeClr val="lt1"/>
              </a:buClr>
              <a:buSzPts val="2000"/>
              <a:buChar char="○"/>
              <a:defRPr>
                <a:solidFill>
                  <a:schemeClr val="lt1"/>
                </a:solidFill>
              </a:defRPr>
            </a:lvl5pPr>
            <a:lvl6pPr marL="2743200" lvl="5" indent="-355600">
              <a:spcBef>
                <a:spcPts val="1600"/>
              </a:spcBef>
              <a:spcAft>
                <a:spcPts val="0"/>
              </a:spcAft>
              <a:buClr>
                <a:schemeClr val="lt1"/>
              </a:buClr>
              <a:buSzPts val="2000"/>
              <a:buChar char="■"/>
              <a:defRPr>
                <a:solidFill>
                  <a:schemeClr val="lt1"/>
                </a:solidFill>
              </a:defRPr>
            </a:lvl6pPr>
            <a:lvl7pPr marL="3200400" lvl="6" indent="-355600">
              <a:spcBef>
                <a:spcPts val="1600"/>
              </a:spcBef>
              <a:spcAft>
                <a:spcPts val="0"/>
              </a:spcAft>
              <a:buClr>
                <a:schemeClr val="lt1"/>
              </a:buClr>
              <a:buSzPts val="2000"/>
              <a:buChar char="●"/>
              <a:defRPr>
                <a:solidFill>
                  <a:schemeClr val="lt1"/>
                </a:solidFill>
              </a:defRPr>
            </a:lvl7pPr>
            <a:lvl8pPr marL="3657600" lvl="7" indent="-355600">
              <a:spcBef>
                <a:spcPts val="1600"/>
              </a:spcBef>
              <a:spcAft>
                <a:spcPts val="0"/>
              </a:spcAft>
              <a:buClr>
                <a:schemeClr val="lt1"/>
              </a:buClr>
              <a:buSzPts val="2000"/>
              <a:buChar char="○"/>
              <a:defRPr>
                <a:solidFill>
                  <a:schemeClr val="lt1"/>
                </a:solidFill>
              </a:defRPr>
            </a:lvl8pPr>
            <a:lvl9pPr marL="4114800" lvl="8" indent="-355600">
              <a:spcBef>
                <a:spcPts val="1600"/>
              </a:spcBef>
              <a:spcAft>
                <a:spcPts val="1600"/>
              </a:spcAft>
              <a:buClr>
                <a:schemeClr val="lt1"/>
              </a:buClr>
              <a:buSzPts val="2000"/>
              <a:buChar char="■"/>
              <a:defRPr>
                <a:solidFill>
                  <a:schemeClr val="lt1"/>
                </a:solidFill>
              </a:defRPr>
            </a:lvl9pPr>
          </a:lstStyle>
          <a:p>
            <a:endParaRPr/>
          </a:p>
        </p:txBody>
      </p:sp>
      <p:sp>
        <p:nvSpPr>
          <p:cNvPr id="44" name="Shape 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None/>
              <a:defRPr sz="2400"/>
            </a:lvl1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406400">
              <a:lnSpc>
                <a:spcPct val="115000"/>
              </a:lnSpc>
              <a:spcBef>
                <a:spcPts val="0"/>
              </a:spcBef>
              <a:spcAft>
                <a:spcPts val="0"/>
              </a:spcAft>
              <a:buClr>
                <a:schemeClr val="accent3"/>
              </a:buClr>
              <a:buSzPts val="2800"/>
              <a:buFont typeface="Proxima Nova"/>
              <a:buChar char="●"/>
              <a:defRPr sz="2800">
                <a:solidFill>
                  <a:schemeClr val="accent3"/>
                </a:solidFill>
                <a:latin typeface="Proxima Nova"/>
                <a:ea typeface="Proxima Nova"/>
                <a:cs typeface="Proxima Nova"/>
                <a:sym typeface="Proxima Nova"/>
              </a:defRPr>
            </a:lvl1pPr>
            <a:lvl2pPr marL="914400" lvl="1"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2pPr>
            <a:lvl3pPr marL="1371600" lvl="2"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3pPr>
            <a:lvl4pPr marL="1828800" lvl="3"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4pPr>
            <a:lvl5pPr marL="2286000" lvl="4"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5pPr>
            <a:lvl6pPr marL="2743200" lvl="5"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6pPr>
            <a:lvl7pPr marL="3200400" lvl="6"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7pPr>
            <a:lvl8pPr marL="3657600" lvl="7"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8pPr>
            <a:lvl9pPr marL="4114800" lvl="8" indent="-355600">
              <a:lnSpc>
                <a:spcPct val="115000"/>
              </a:lnSpc>
              <a:spcBef>
                <a:spcPts val="1600"/>
              </a:spcBef>
              <a:spcAft>
                <a:spcPts val="160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dancohen.org/2017/11/29/institutionalizing-digital-scholarship-or-anything-else-new-in-a-large-organiz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mi.org/about/learn-about-pmi/what-is-project-managemen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build.zsr.wfu.edu/"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3" Type="http://schemas.openxmlformats.org/officeDocument/2006/relationships/hyperlink" Target="http://hdl.handle.net/10106/25651"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www.library.ucla.edu/special-collections/programs-projects/digital-projects-special-collections" TargetMode="External"/><Relationship Id="rId5" Type="http://schemas.openxmlformats.org/officeDocument/2006/relationships/hyperlink" Target="https://stewartvarner.com/2014/05/project-proposal-form" TargetMode="External"/><Relationship Id="rId4" Type="http://schemas.openxmlformats.org/officeDocument/2006/relationships/hyperlink" Target="https://stewartvarner.com/2014/05/project-chart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80/10691316.2017.1336954"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crldigschol.github.io/deconstructing-consultation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aorta.coop/portfolio_page/anti-oppressive-facilita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CRLDigSchol/deconstructing-consultations"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uvasci.org/institutes-2003-2011/SCI-9-Road-Map-for-Change.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subTitle" idx="1"/>
          </p:nvPr>
        </p:nvSpPr>
        <p:spPr>
          <a:xfrm>
            <a:off x="510450" y="3182325"/>
            <a:ext cx="8633700" cy="63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ACRL Preconference</a:t>
            </a:r>
            <a:endParaRPr sz="2400"/>
          </a:p>
          <a:p>
            <a:pPr marL="0" lvl="0" indent="0">
              <a:spcBef>
                <a:spcPts val="0"/>
              </a:spcBef>
              <a:spcAft>
                <a:spcPts val="0"/>
              </a:spcAft>
              <a:buNone/>
            </a:pPr>
            <a:r>
              <a:rPr lang="en" sz="2400"/>
              <a:t>2018 ALA Annual Conference</a:t>
            </a:r>
            <a:endParaRPr sz="2400"/>
          </a:p>
          <a:p>
            <a:pPr marL="0" lvl="0" indent="0">
              <a:spcBef>
                <a:spcPts val="0"/>
              </a:spcBef>
              <a:spcAft>
                <a:spcPts val="0"/>
              </a:spcAft>
              <a:buNone/>
            </a:pPr>
            <a:r>
              <a:rPr lang="en" sz="2400"/>
              <a:t>New Orleans, Louisiana</a:t>
            </a:r>
            <a:endParaRPr sz="2400"/>
          </a:p>
        </p:txBody>
      </p:sp>
      <p:sp>
        <p:nvSpPr>
          <p:cNvPr id="59" name="Shape 59"/>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a:t>Deconstructing</a:t>
            </a:r>
            <a:br>
              <a:rPr lang="en" sz="3600" b="1"/>
            </a:br>
            <a:r>
              <a:rPr lang="en" sz="3600" b="1"/>
              <a:t>Digital Scholarship Consultations</a:t>
            </a:r>
            <a:br>
              <a:rPr lang="en" sz="3600" b="1"/>
            </a:br>
            <a:r>
              <a:rPr lang="en" sz="3600" b="1"/>
              <a:t>in the Library</a:t>
            </a:r>
            <a:endParaRPr sz="36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9" name="Shape 119" title="Dictionary entry for the word 'research' circled in red"/>
          <p:cNvPicPr preferRelativeResize="0"/>
          <p:nvPr/>
        </p:nvPicPr>
        <p:blipFill rotWithShape="1">
          <a:blip r:embed="rId3">
            <a:alphaModFix/>
          </a:blip>
          <a:srcRect t="7065" b="14076"/>
          <a:stretch/>
        </p:blipFill>
        <p:spPr>
          <a:xfrm>
            <a:off x="0" y="0"/>
            <a:ext cx="9144000" cy="5143500"/>
          </a:xfrm>
          <a:prstGeom prst="rect">
            <a:avLst/>
          </a:prstGeom>
          <a:noFill/>
          <a:ln>
            <a:noFill/>
          </a:ln>
        </p:spPr>
      </p:pic>
      <p:sp>
        <p:nvSpPr>
          <p:cNvPr id="118" name="Shape 118" hidden="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Research?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Shape 124" title="Large, green metal sliding door in brick exterior warehouse wall"/>
          <p:cNvPicPr preferRelativeResize="0"/>
          <p:nvPr/>
        </p:nvPicPr>
        <p:blipFill rotWithShape="1">
          <a:blip r:embed="rId3">
            <a:alphaModFix/>
          </a:blip>
          <a:srcRect t="15961" b="3426"/>
          <a:stretch/>
        </p:blipFill>
        <p:spPr>
          <a:xfrm>
            <a:off x="0" y="0"/>
            <a:ext cx="9144003" cy="5143500"/>
          </a:xfrm>
          <a:prstGeom prst="rect">
            <a:avLst/>
          </a:prstGeom>
          <a:noFill/>
          <a:ln>
            <a:noFill/>
          </a:ln>
        </p:spPr>
      </p:pic>
      <p:sp>
        <p:nvSpPr>
          <p:cNvPr id="127" name="Shape 127"/>
          <p:cNvSpPr txBox="1"/>
          <p:nvPr/>
        </p:nvSpPr>
        <p:spPr>
          <a:xfrm>
            <a:off x="3691300" y="4603675"/>
            <a:ext cx="5395800" cy="3873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en">
                <a:solidFill>
                  <a:srgbClr val="FFFFFF"/>
                </a:solidFill>
              </a:rPr>
              <a:t>I</a:t>
            </a:r>
            <a:r>
              <a:rPr lang="en">
                <a:solidFill>
                  <a:srgbClr val="FFFFFF"/>
                </a:solidFill>
                <a:latin typeface="Proxima Nova"/>
                <a:ea typeface="Proxima Nova"/>
                <a:cs typeface="Proxima Nova"/>
                <a:sym typeface="Proxima Nova"/>
              </a:rPr>
              <a:t>mage used courtesy of Flickr user astrid (CC BY NC ND)</a:t>
            </a:r>
            <a:endParaRPr>
              <a:solidFill>
                <a:srgbClr val="FFFFFF"/>
              </a:solidFill>
              <a:latin typeface="Proxima Nova"/>
              <a:ea typeface="Proxima Nova"/>
              <a:cs typeface="Proxima Nova"/>
              <a:sym typeface="Proxima Nova"/>
            </a:endParaRPr>
          </a:p>
        </p:txBody>
      </p:sp>
      <p:sp>
        <p:nvSpPr>
          <p:cNvPr id="126" name="Shape 126"/>
          <p:cNvSpPr txBox="1">
            <a:spLocks noGrp="1"/>
          </p:cNvSpPr>
          <p:nvPr>
            <p:ph type="body" idx="1"/>
          </p:nvPr>
        </p:nvSpPr>
        <p:spPr>
          <a:xfrm>
            <a:off x="4001650" y="481825"/>
            <a:ext cx="3325200" cy="1709700"/>
          </a:xfrm>
          <a:prstGeom prst="rect">
            <a:avLst/>
          </a:prstGeom>
        </p:spPr>
        <p:txBody>
          <a:bodyPr spcFirstLastPara="1" wrap="square" lIns="91425" tIns="91425" rIns="91425" bIns="91425" anchor="b" anchorCtr="0">
            <a:noAutofit/>
          </a:bodyPr>
          <a:lstStyle/>
          <a:p>
            <a:pPr marL="457200" lvl="0" indent="-406400">
              <a:spcBef>
                <a:spcPts val="0"/>
              </a:spcBef>
              <a:spcAft>
                <a:spcPts val="0"/>
              </a:spcAft>
              <a:buClr>
                <a:schemeClr val="lt1"/>
              </a:buClr>
              <a:buSzPts val="2800"/>
              <a:buChar char="●"/>
            </a:pPr>
            <a:r>
              <a:rPr lang="en">
                <a:solidFill>
                  <a:schemeClr val="lt1"/>
                </a:solidFill>
              </a:rPr>
              <a:t>Roles</a:t>
            </a:r>
            <a:endParaRPr>
              <a:solidFill>
                <a:schemeClr val="lt1"/>
              </a:solidFill>
            </a:endParaRPr>
          </a:p>
          <a:p>
            <a:pPr marL="457200" lvl="0" indent="-406400">
              <a:spcBef>
                <a:spcPts val="0"/>
              </a:spcBef>
              <a:spcAft>
                <a:spcPts val="0"/>
              </a:spcAft>
              <a:buClr>
                <a:schemeClr val="lt1"/>
              </a:buClr>
              <a:buSzPts val="2800"/>
              <a:buChar char="●"/>
            </a:pPr>
            <a:r>
              <a:rPr lang="en">
                <a:solidFill>
                  <a:schemeClr val="lt1"/>
                </a:solidFill>
              </a:rPr>
              <a:t>Spaces</a:t>
            </a:r>
            <a:endParaRPr>
              <a:solidFill>
                <a:schemeClr val="lt1"/>
              </a:solidFill>
            </a:endParaRPr>
          </a:p>
          <a:p>
            <a:pPr marL="457200" lvl="0" indent="-406400">
              <a:spcBef>
                <a:spcPts val="0"/>
              </a:spcBef>
              <a:spcAft>
                <a:spcPts val="0"/>
              </a:spcAft>
              <a:buClr>
                <a:schemeClr val="lt1"/>
              </a:buClr>
              <a:buSzPts val="2800"/>
              <a:buChar char="●"/>
            </a:pPr>
            <a:r>
              <a:rPr lang="en">
                <a:solidFill>
                  <a:schemeClr val="lt1"/>
                </a:solidFill>
              </a:rPr>
              <a:t>Collaborations</a:t>
            </a:r>
            <a:endParaRPr>
              <a:solidFill>
                <a:schemeClr val="lt1"/>
              </a:solidFill>
            </a:endParaRPr>
          </a:p>
        </p:txBody>
      </p:sp>
      <p:sp>
        <p:nvSpPr>
          <p:cNvPr id="125" name="Shape 125"/>
          <p:cNvSpPr txBox="1">
            <a:spLocks noGrp="1"/>
          </p:cNvSpPr>
          <p:nvPr>
            <p:ph type="title"/>
          </p:nvPr>
        </p:nvSpPr>
        <p:spPr>
          <a:xfrm>
            <a:off x="246625" y="253225"/>
            <a:ext cx="3163500" cy="170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Digital Scholarship Services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Shape 132" title="Background image of pink paint with a central splash of teal and green circle around the slide title for emphasis"/>
          <p:cNvPicPr preferRelativeResize="0"/>
          <p:nvPr/>
        </p:nvPicPr>
        <p:blipFill rotWithShape="1">
          <a:blip r:embed="rId3">
            <a:alphaModFix/>
          </a:blip>
          <a:srcRect t="7316" b="7308"/>
          <a:stretch/>
        </p:blipFill>
        <p:spPr>
          <a:xfrm>
            <a:off x="0" y="-1063000"/>
            <a:ext cx="9144000" cy="6206499"/>
          </a:xfrm>
          <a:prstGeom prst="rect">
            <a:avLst/>
          </a:prstGeom>
          <a:noFill/>
          <a:ln>
            <a:noFill/>
          </a:ln>
        </p:spPr>
      </p:pic>
      <p:sp>
        <p:nvSpPr>
          <p:cNvPr id="134" name="Shape 134"/>
          <p:cNvSpPr txBox="1"/>
          <p:nvPr/>
        </p:nvSpPr>
        <p:spPr>
          <a:xfrm>
            <a:off x="3691300" y="4756075"/>
            <a:ext cx="5395800" cy="38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highlight>
                  <a:srgbClr val="1C4587"/>
                </a:highlight>
              </a:rPr>
              <a:t>I</a:t>
            </a:r>
            <a:r>
              <a:rPr lang="en">
                <a:solidFill>
                  <a:srgbClr val="FFFFFF"/>
                </a:solidFill>
                <a:highlight>
                  <a:srgbClr val="1C4587"/>
                </a:highlight>
                <a:latin typeface="Proxima Nova"/>
                <a:ea typeface="Proxima Nova"/>
                <a:cs typeface="Proxima Nova"/>
                <a:sym typeface="Proxima Nova"/>
              </a:rPr>
              <a:t>mage used courtesy of Flickr user beamahan (CC BY NC ND)</a:t>
            </a:r>
            <a:endParaRPr>
              <a:solidFill>
                <a:srgbClr val="FFFFFF"/>
              </a:solidFill>
              <a:highlight>
                <a:srgbClr val="1C4587"/>
              </a:highlight>
              <a:latin typeface="Proxima Nova"/>
              <a:ea typeface="Proxima Nova"/>
              <a:cs typeface="Proxima Nova"/>
              <a:sym typeface="Proxima Nova"/>
            </a:endParaRPr>
          </a:p>
          <a:p>
            <a:pPr marL="0" lvl="0" indent="0" algn="r" rtl="0">
              <a:spcBef>
                <a:spcPts val="0"/>
              </a:spcBef>
              <a:spcAft>
                <a:spcPts val="0"/>
              </a:spcAft>
              <a:buNone/>
            </a:pPr>
            <a:endParaRPr>
              <a:solidFill>
                <a:srgbClr val="FFFFFF"/>
              </a:solidFill>
              <a:highlight>
                <a:srgbClr val="0B5394"/>
              </a:highlight>
            </a:endParaRPr>
          </a:p>
        </p:txBody>
      </p:sp>
      <p:sp>
        <p:nvSpPr>
          <p:cNvPr id="133" name="Shape 133"/>
          <p:cNvSpPr txBox="1">
            <a:spLocks noGrp="1"/>
          </p:cNvSpPr>
          <p:nvPr>
            <p:ph type="title"/>
          </p:nvPr>
        </p:nvSpPr>
        <p:spPr>
          <a:xfrm>
            <a:off x="3324625" y="1435750"/>
            <a:ext cx="2808900" cy="1818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800">
                <a:solidFill>
                  <a:schemeClr val="lt1"/>
                </a:solidFill>
              </a:rPr>
              <a:t>Defining Success</a:t>
            </a:r>
            <a:endParaRPr sz="4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title="A pile of brightly colored little plastic bits that clip onto hangers to display garment size"/>
          <p:cNvPicPr preferRelativeResize="0"/>
          <p:nvPr/>
        </p:nvPicPr>
        <p:blipFill rotWithShape="1">
          <a:blip r:embed="rId3">
            <a:alphaModFix/>
          </a:blip>
          <a:srcRect t="11729" b="13274"/>
          <a:stretch/>
        </p:blipFill>
        <p:spPr>
          <a:xfrm>
            <a:off x="0" y="0"/>
            <a:ext cx="9144000" cy="5143500"/>
          </a:xfrm>
          <a:prstGeom prst="rect">
            <a:avLst/>
          </a:prstGeom>
          <a:noFill/>
          <a:ln>
            <a:noFill/>
          </a:ln>
        </p:spPr>
      </p:pic>
      <p:sp>
        <p:nvSpPr>
          <p:cNvPr id="140" name="Shape 140"/>
          <p:cNvSpPr txBox="1"/>
          <p:nvPr/>
        </p:nvSpPr>
        <p:spPr>
          <a:xfrm>
            <a:off x="3691300" y="4679875"/>
            <a:ext cx="5395800" cy="38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highlight>
                  <a:srgbClr val="1C4587"/>
                </a:highlight>
              </a:rPr>
              <a:t>I</a:t>
            </a:r>
            <a:r>
              <a:rPr lang="en">
                <a:solidFill>
                  <a:srgbClr val="FFFFFF"/>
                </a:solidFill>
                <a:highlight>
                  <a:srgbClr val="1C4587"/>
                </a:highlight>
                <a:latin typeface="Proxima Nova"/>
                <a:ea typeface="Proxima Nova"/>
                <a:cs typeface="Proxima Nova"/>
                <a:sym typeface="Proxima Nova"/>
              </a:rPr>
              <a:t>mage used courtesy of Flickr user sooperkuh (CC BY 2.0)</a:t>
            </a:r>
            <a:endParaRPr>
              <a:solidFill>
                <a:srgbClr val="FFFFFF"/>
              </a:solidFill>
              <a:highlight>
                <a:srgbClr val="1C4587"/>
              </a:highlight>
              <a:latin typeface="Proxima Nova"/>
              <a:ea typeface="Proxima Nova"/>
              <a:cs typeface="Proxima Nova"/>
              <a:sym typeface="Proxima Nova"/>
            </a:endParaRPr>
          </a:p>
        </p:txBody>
      </p:sp>
      <p:sp>
        <p:nvSpPr>
          <p:cNvPr id="2" name="Title 1" hidden="1">
            <a:extLst>
              <a:ext uri="{FF2B5EF4-FFF2-40B4-BE49-F238E27FC236}">
                <a16:creationId xmlns:a16="http://schemas.microsoft.com/office/drawing/2014/main" id="{6CFAC5EF-6810-E340-85A3-E138AA11F907}"/>
              </a:ext>
            </a:extLst>
          </p:cNvPr>
          <p:cNvSpPr>
            <a:spLocks noGrp="1"/>
          </p:cNvSpPr>
          <p:nvPr>
            <p:ph type="title"/>
          </p:nvPr>
        </p:nvSpPr>
        <p:spPr/>
        <p:txBody>
          <a:bodyPr/>
          <a:lstStyle/>
          <a:p>
            <a:r>
              <a:rPr lang="en-US" dirty="0"/>
              <a:t>One size doesn’t fit all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title="Background image of watercolor paint, the bottom half an emphatic red"/>
          <p:cNvPicPr preferRelativeResize="0"/>
          <p:nvPr/>
        </p:nvPicPr>
        <p:blipFill rotWithShape="1">
          <a:blip r:embed="rId3">
            <a:alphaModFix/>
          </a:blip>
          <a:srcRect t="8433"/>
          <a:stretch/>
        </p:blipFill>
        <p:spPr>
          <a:xfrm>
            <a:off x="0" y="0"/>
            <a:ext cx="9144000" cy="5552025"/>
          </a:xfrm>
          <a:prstGeom prst="rect">
            <a:avLst/>
          </a:prstGeom>
          <a:noFill/>
          <a:ln>
            <a:noFill/>
          </a:ln>
        </p:spPr>
      </p:pic>
      <p:sp>
        <p:nvSpPr>
          <p:cNvPr id="148" name="Shape 148"/>
          <p:cNvSpPr txBox="1"/>
          <p:nvPr/>
        </p:nvSpPr>
        <p:spPr>
          <a:xfrm>
            <a:off x="2698450" y="5061000"/>
            <a:ext cx="5395800" cy="38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rPr>
              <a:t>I</a:t>
            </a:r>
            <a:r>
              <a:rPr lang="en">
                <a:solidFill>
                  <a:srgbClr val="FFFFFF"/>
                </a:solidFill>
                <a:latin typeface="Proxima Nova"/>
                <a:ea typeface="Proxima Nova"/>
                <a:cs typeface="Proxima Nova"/>
                <a:sym typeface="Proxima Nova"/>
              </a:rPr>
              <a:t>mage used courtesy of Flickr user beamahan (CC BY NC ND)</a:t>
            </a:r>
            <a:endParaRPr>
              <a:solidFill>
                <a:srgbClr val="FFFFFF"/>
              </a:solidFill>
              <a:latin typeface="Proxima Nova"/>
              <a:ea typeface="Proxima Nova"/>
              <a:cs typeface="Proxima Nova"/>
              <a:sym typeface="Proxima Nova"/>
            </a:endParaRPr>
          </a:p>
        </p:txBody>
      </p:sp>
      <p:sp>
        <p:nvSpPr>
          <p:cNvPr id="147" name="Shape 147"/>
          <p:cNvSpPr txBox="1">
            <a:spLocks noGrp="1"/>
          </p:cNvSpPr>
          <p:nvPr>
            <p:ph type="body" idx="1"/>
          </p:nvPr>
        </p:nvSpPr>
        <p:spPr>
          <a:xfrm>
            <a:off x="235500" y="2151600"/>
            <a:ext cx="7113000" cy="1171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2400" b="1"/>
              <a:t>Dan Cohen, </a:t>
            </a:r>
            <a:r>
              <a:rPr lang="en" sz="2400" b="1" u="sng">
                <a:solidFill>
                  <a:srgbClr val="1C4587"/>
                </a:solidFill>
                <a:hlinkClick r:id="rId4"/>
              </a:rPr>
              <a:t>Institutionalizing Digital Scholarship (or Anything Else New in a Large Organization)</a:t>
            </a:r>
            <a:endParaRPr sz="2400" b="1">
              <a:solidFill>
                <a:srgbClr val="1C4587"/>
              </a:solidFill>
            </a:endParaRPr>
          </a:p>
        </p:txBody>
      </p:sp>
      <p:sp>
        <p:nvSpPr>
          <p:cNvPr id="146" name="Shape 146"/>
          <p:cNvSpPr txBox="1">
            <a:spLocks noGrp="1"/>
          </p:cNvSpPr>
          <p:nvPr>
            <p:ph type="title"/>
          </p:nvPr>
        </p:nvSpPr>
        <p:spPr>
          <a:xfrm>
            <a:off x="235500" y="1546200"/>
            <a:ext cx="46596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400" dirty="0"/>
              <a:t>Routinizing, Normalizing, Depersonalizing</a:t>
            </a:r>
            <a:endParaRPr sz="4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4" name="Shape 154" title="Background image of teal paint with irregular orange vertical lines"/>
          <p:cNvPicPr preferRelativeResize="0"/>
          <p:nvPr/>
        </p:nvPicPr>
        <p:blipFill rotWithShape="1">
          <a:blip r:embed="rId3">
            <a:alphaModFix/>
          </a:blip>
          <a:srcRect t="4536" b="5632"/>
          <a:stretch/>
        </p:blipFill>
        <p:spPr>
          <a:xfrm>
            <a:off x="-22675" y="0"/>
            <a:ext cx="9291752" cy="5143501"/>
          </a:xfrm>
          <a:prstGeom prst="rect">
            <a:avLst/>
          </a:prstGeom>
          <a:noFill/>
          <a:ln>
            <a:noFill/>
          </a:ln>
        </p:spPr>
      </p:pic>
      <p:sp>
        <p:nvSpPr>
          <p:cNvPr id="156" name="Shape 156"/>
          <p:cNvSpPr txBox="1"/>
          <p:nvPr/>
        </p:nvSpPr>
        <p:spPr>
          <a:xfrm>
            <a:off x="3748200" y="4731550"/>
            <a:ext cx="5395800" cy="38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highlight>
                  <a:srgbClr val="1C4587"/>
                </a:highlight>
              </a:rPr>
              <a:t>I</a:t>
            </a:r>
            <a:r>
              <a:rPr lang="en">
                <a:solidFill>
                  <a:srgbClr val="FFFFFF"/>
                </a:solidFill>
                <a:highlight>
                  <a:srgbClr val="1C4587"/>
                </a:highlight>
                <a:latin typeface="Proxima Nova"/>
                <a:ea typeface="Proxima Nova"/>
                <a:cs typeface="Proxima Nova"/>
                <a:sym typeface="Proxima Nova"/>
              </a:rPr>
              <a:t>mage used courtesy of Flickr user beamahan (CC BY NC ND)</a:t>
            </a:r>
            <a:endParaRPr>
              <a:solidFill>
                <a:srgbClr val="FFFFFF"/>
              </a:solidFill>
              <a:highlight>
                <a:srgbClr val="1C4587"/>
              </a:highlight>
              <a:latin typeface="Proxima Nova"/>
              <a:ea typeface="Proxima Nova"/>
              <a:cs typeface="Proxima Nova"/>
              <a:sym typeface="Proxima Nova"/>
            </a:endParaRPr>
          </a:p>
        </p:txBody>
      </p:sp>
      <p:sp>
        <p:nvSpPr>
          <p:cNvPr id="155" name="Shape 155"/>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800" dirty="0">
                <a:solidFill>
                  <a:schemeClr val="lt1"/>
                </a:solidFill>
              </a:rPr>
              <a:t>Exploring </a:t>
            </a:r>
            <a:endParaRPr sz="3800" dirty="0">
              <a:solidFill>
                <a:schemeClr val="lt1"/>
              </a:solidFill>
            </a:endParaRPr>
          </a:p>
          <a:p>
            <a:pPr marL="0" lvl="0" indent="0" algn="ctr" rtl="0">
              <a:lnSpc>
                <a:spcPct val="100000"/>
              </a:lnSpc>
              <a:spcBef>
                <a:spcPts val="0"/>
              </a:spcBef>
              <a:spcAft>
                <a:spcPts val="0"/>
              </a:spcAft>
              <a:buNone/>
            </a:pPr>
            <a:r>
              <a:rPr lang="en" sz="3800" dirty="0">
                <a:solidFill>
                  <a:schemeClr val="lt1"/>
                </a:solidFill>
              </a:rPr>
              <a:t>Digital Scholarship Projects </a:t>
            </a:r>
            <a:endParaRPr sz="3800" dirty="0">
              <a:solidFill>
                <a:schemeClr val="lt1"/>
              </a:solidFill>
            </a:endParaRPr>
          </a:p>
          <a:p>
            <a:pPr marL="0" lvl="0" indent="0" algn="ctr" rtl="0">
              <a:lnSpc>
                <a:spcPct val="100000"/>
              </a:lnSpc>
              <a:spcBef>
                <a:spcPts val="0"/>
              </a:spcBef>
              <a:spcAft>
                <a:spcPts val="0"/>
              </a:spcAft>
              <a:buNone/>
            </a:pPr>
            <a:r>
              <a:rPr lang="en" sz="3800" dirty="0">
                <a:solidFill>
                  <a:schemeClr val="lt1"/>
                </a:solidFill>
              </a:rPr>
              <a:t>&amp;</a:t>
            </a:r>
            <a:endParaRPr sz="3800" dirty="0">
              <a:solidFill>
                <a:schemeClr val="lt1"/>
              </a:solidFill>
            </a:endParaRPr>
          </a:p>
          <a:p>
            <a:pPr marL="0" lvl="0" indent="0" algn="ctr" rtl="0">
              <a:lnSpc>
                <a:spcPct val="100000"/>
              </a:lnSpc>
              <a:spcBef>
                <a:spcPts val="0"/>
              </a:spcBef>
              <a:spcAft>
                <a:spcPts val="0"/>
              </a:spcAft>
              <a:buNone/>
            </a:pPr>
            <a:r>
              <a:rPr lang="en" sz="3800" dirty="0">
                <a:solidFill>
                  <a:schemeClr val="lt1"/>
                </a:solidFill>
              </a:rPr>
              <a:t>Navigating</a:t>
            </a:r>
            <a:endParaRPr sz="3800" dirty="0">
              <a:solidFill>
                <a:schemeClr val="lt1"/>
              </a:solidFill>
            </a:endParaRPr>
          </a:p>
          <a:p>
            <a:pPr marL="0" lvl="0" indent="0" algn="ctr" rtl="0">
              <a:lnSpc>
                <a:spcPct val="100000"/>
              </a:lnSpc>
              <a:spcBef>
                <a:spcPts val="0"/>
              </a:spcBef>
              <a:spcAft>
                <a:spcPts val="0"/>
              </a:spcAft>
              <a:buNone/>
            </a:pPr>
            <a:r>
              <a:rPr lang="en" sz="3800" dirty="0">
                <a:solidFill>
                  <a:schemeClr val="lt1"/>
                </a:solidFill>
              </a:rPr>
              <a:t>Digital Scholarship </a:t>
            </a:r>
            <a:endParaRPr sz="3800" dirty="0">
              <a:solidFill>
                <a:schemeClr val="lt1"/>
              </a:solidFill>
            </a:endParaRPr>
          </a:p>
          <a:p>
            <a:pPr marL="0" lvl="0" indent="0" algn="ctr" rtl="0">
              <a:lnSpc>
                <a:spcPct val="100000"/>
              </a:lnSpc>
              <a:spcBef>
                <a:spcPts val="0"/>
              </a:spcBef>
              <a:spcAft>
                <a:spcPts val="0"/>
              </a:spcAft>
              <a:buNone/>
            </a:pPr>
            <a:r>
              <a:rPr lang="en" sz="3800" dirty="0">
                <a:solidFill>
                  <a:schemeClr val="lt1"/>
                </a:solidFill>
              </a:rPr>
              <a:t>Consultations</a:t>
            </a:r>
            <a:endParaRPr dirty="0"/>
          </a:p>
        </p:txBody>
      </p:sp>
      <p:sp>
        <p:nvSpPr>
          <p:cNvPr id="153" name="Shape 153" hidden="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With that context, our structure will be...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Shape 162"/>
          <p:cNvSpPr txBox="1">
            <a:spLocks noGrp="1"/>
          </p:cNvSpPr>
          <p:nvPr>
            <p:ph type="title"/>
          </p:nvPr>
        </p:nvSpPr>
        <p:spPr>
          <a:xfrm>
            <a:off x="510450" y="3160825"/>
            <a:ext cx="8123100" cy="58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a:t>Chelcie Juliet Rowell</a:t>
            </a:r>
            <a:endParaRPr sz="3000"/>
          </a:p>
        </p:txBody>
      </p:sp>
      <p:sp>
        <p:nvSpPr>
          <p:cNvPr id="161" name="Shape 161"/>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Digital Scholarship Project</a:t>
            </a:r>
            <a:endParaRPr/>
          </a:p>
          <a:p>
            <a:pPr marL="0" lvl="0" indent="0" rtl="0">
              <a:spcBef>
                <a:spcPts val="0"/>
              </a:spcBef>
              <a:spcAft>
                <a:spcPts val="0"/>
              </a:spcAft>
              <a:buNone/>
            </a:pPr>
            <a:r>
              <a:rPr lang="en"/>
              <a:t>Design &amp; Management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9" name="Shape 169"/>
          <p:cNvSpPr txBox="1">
            <a:spLocks noGrp="1"/>
          </p:cNvSpPr>
          <p:nvPr>
            <p:ph type="body" idx="1"/>
          </p:nvPr>
        </p:nvSpPr>
        <p:spPr>
          <a:xfrm>
            <a:off x="311700" y="4389225"/>
            <a:ext cx="7285200" cy="59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800"/>
              <a:t>Definition by the </a:t>
            </a:r>
            <a:r>
              <a:rPr lang="en" sz="1800" u="sng">
                <a:solidFill>
                  <a:schemeClr val="dk2"/>
                </a:solidFill>
                <a:hlinkClick r:id="rId3"/>
              </a:rPr>
              <a:t>Project Management Institute</a:t>
            </a:r>
            <a:r>
              <a:rPr lang="en" sz="1800"/>
              <a:t>. </a:t>
            </a:r>
            <a:endParaRPr sz="1800"/>
          </a:p>
        </p:txBody>
      </p:sp>
      <p:sp>
        <p:nvSpPr>
          <p:cNvPr id="168" name="Shape 168"/>
          <p:cNvSpPr txBox="1">
            <a:spLocks noGrp="1"/>
          </p:cNvSpPr>
          <p:nvPr>
            <p:ph type="body" idx="1"/>
          </p:nvPr>
        </p:nvSpPr>
        <p:spPr>
          <a:xfrm>
            <a:off x="311700" y="1152475"/>
            <a:ext cx="8520600" cy="3084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A </a:t>
            </a:r>
            <a:r>
              <a:rPr lang="en" b="1"/>
              <a:t>temporary</a:t>
            </a:r>
            <a:r>
              <a:rPr lang="en"/>
              <a:t> endeavor undertaken to create a </a:t>
            </a:r>
            <a:r>
              <a:rPr lang="en" b="1"/>
              <a:t>unique</a:t>
            </a:r>
            <a:r>
              <a:rPr lang="en"/>
              <a:t> product, service or result.</a:t>
            </a:r>
            <a:endParaRPr/>
          </a:p>
        </p:txBody>
      </p:sp>
      <p:sp>
        <p:nvSpPr>
          <p:cNvPr id="167" name="Shape 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What’s a project?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6" name="Shape 176"/>
          <p:cNvSpPr txBox="1">
            <a:spLocks noGrp="1"/>
          </p:cNvSpPr>
          <p:nvPr>
            <p:ph type="body" idx="1"/>
          </p:nvPr>
        </p:nvSpPr>
        <p:spPr>
          <a:xfrm>
            <a:off x="311700" y="4160625"/>
            <a:ext cx="8520600" cy="59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800"/>
              <a:t>Knutson, Joan, and Ira Bitz. Project Management: How to Plan and Manage Successful Projects. AMACOM Division of American Management Association, 1991.</a:t>
            </a:r>
            <a:endParaRPr sz="1800"/>
          </a:p>
        </p:txBody>
      </p:sp>
      <p:sp>
        <p:nvSpPr>
          <p:cNvPr id="175" name="Shape 175"/>
          <p:cNvSpPr txBox="1">
            <a:spLocks noGrp="1"/>
          </p:cNvSpPr>
          <p:nvPr>
            <p:ph type="body" idx="1"/>
          </p:nvPr>
        </p:nvSpPr>
        <p:spPr>
          <a:xfrm>
            <a:off x="311700" y="1152475"/>
            <a:ext cx="8520600" cy="3084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Principles, methods, tools and techniques for shepherding projects to completion in the context of a specific and unique organizational environment.</a:t>
            </a:r>
            <a:endParaRPr/>
          </a:p>
        </p:txBody>
      </p:sp>
      <p:sp>
        <p:nvSpPr>
          <p:cNvPr id="174" name="Shape 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What’s project management?</a:t>
            </a:r>
            <a:endParaRPr/>
          </a:p>
          <a:p>
            <a:pPr marL="0" lvl="0" indent="0"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Defining a project</a:t>
            </a:r>
            <a:endParaRPr/>
          </a:p>
          <a:p>
            <a:pPr marL="914400" lvl="1" indent="-355600" rtl="0">
              <a:spcBef>
                <a:spcPts val="0"/>
              </a:spcBef>
              <a:spcAft>
                <a:spcPts val="0"/>
              </a:spcAft>
              <a:buSzPts val="2000"/>
              <a:buChar char="○"/>
            </a:pPr>
            <a:r>
              <a:rPr lang="en"/>
              <a:t>Honing in on purpose and scope</a:t>
            </a:r>
            <a:endParaRPr/>
          </a:p>
          <a:p>
            <a:pPr marL="914400" lvl="1" indent="-355600" rtl="0">
              <a:spcBef>
                <a:spcPts val="0"/>
              </a:spcBef>
              <a:spcAft>
                <a:spcPts val="0"/>
              </a:spcAft>
              <a:buSzPts val="2000"/>
              <a:buChar char="○"/>
            </a:pPr>
            <a:r>
              <a:rPr lang="en"/>
              <a:t>Building your team</a:t>
            </a:r>
            <a:endParaRPr/>
          </a:p>
          <a:p>
            <a:pPr marL="457200" lvl="0" indent="-406400" rtl="0">
              <a:spcBef>
                <a:spcPts val="0"/>
              </a:spcBef>
              <a:spcAft>
                <a:spcPts val="0"/>
              </a:spcAft>
              <a:buSzPts val="2800"/>
              <a:buChar char="●"/>
            </a:pPr>
            <a:r>
              <a:rPr lang="en"/>
              <a:t>Planning a project</a:t>
            </a:r>
            <a:endParaRPr/>
          </a:p>
          <a:p>
            <a:pPr marL="914400" lvl="1" indent="-355600">
              <a:spcBef>
                <a:spcPts val="0"/>
              </a:spcBef>
              <a:spcAft>
                <a:spcPts val="0"/>
              </a:spcAft>
              <a:buSzPts val="2000"/>
              <a:buChar char="○"/>
            </a:pPr>
            <a:r>
              <a:rPr lang="en"/>
              <a:t>Mapping relationships among tasks, time, and resources</a:t>
            </a:r>
            <a:endParaRPr/>
          </a:p>
          <a:p>
            <a:pPr marL="457200" lvl="0" indent="-406400" rtl="0">
              <a:spcBef>
                <a:spcPts val="0"/>
              </a:spcBef>
              <a:spcAft>
                <a:spcPts val="0"/>
              </a:spcAft>
              <a:buSzPts val="2800"/>
              <a:buChar char="●"/>
            </a:pPr>
            <a:r>
              <a:rPr lang="en"/>
              <a:t>Implementing a project</a:t>
            </a:r>
            <a:endParaRPr/>
          </a:p>
          <a:p>
            <a:pPr marL="914400" lvl="1" indent="-355600" rtl="0">
              <a:spcBef>
                <a:spcPts val="0"/>
              </a:spcBef>
              <a:spcAft>
                <a:spcPts val="0"/>
              </a:spcAft>
              <a:buSzPts val="2000"/>
              <a:buChar char="○"/>
            </a:pPr>
            <a:r>
              <a:rPr lang="en"/>
              <a:t>Monitoring progress</a:t>
            </a:r>
            <a:endParaRPr/>
          </a:p>
          <a:p>
            <a:pPr marL="914400" lvl="1" indent="-355600">
              <a:spcBef>
                <a:spcPts val="0"/>
              </a:spcBef>
              <a:spcAft>
                <a:spcPts val="0"/>
              </a:spcAft>
              <a:buSzPts val="2000"/>
              <a:buChar char="○"/>
            </a:pPr>
            <a:r>
              <a:rPr lang="en"/>
              <a:t>Enforcing or revising project plan</a:t>
            </a:r>
            <a:endParaRPr/>
          </a:p>
        </p:txBody>
      </p:sp>
      <p:sp>
        <p:nvSpPr>
          <p:cNvPr id="181" name="Shape 1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projects unfold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7" name="Shape 67"/>
          <p:cNvSpPr txBox="1">
            <a:spLocks noGrp="1"/>
          </p:cNvSpPr>
          <p:nvPr>
            <p:ph type="body" idx="2"/>
          </p:nvPr>
        </p:nvSpPr>
        <p:spPr>
          <a:xfrm>
            <a:off x="4908600" y="1152475"/>
            <a:ext cx="39999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dirty="0"/>
              <a:t>Joel Thornton</a:t>
            </a:r>
            <a:endParaRPr sz="2800" dirty="0"/>
          </a:p>
          <a:p>
            <a:pPr marL="0" lvl="0" indent="0" rtl="0">
              <a:spcBef>
                <a:spcPts val="0"/>
              </a:spcBef>
              <a:spcAft>
                <a:spcPts val="0"/>
              </a:spcAft>
              <a:buNone/>
            </a:pPr>
            <a:r>
              <a:rPr lang="en" sz="1400" dirty="0"/>
              <a:t>Head of Research and Instruction Services</a:t>
            </a:r>
            <a:endParaRPr sz="1400" dirty="0"/>
          </a:p>
          <a:p>
            <a:pPr marL="0" lvl="0" indent="0" rtl="0">
              <a:spcBef>
                <a:spcPts val="0"/>
              </a:spcBef>
              <a:spcAft>
                <a:spcPts val="0"/>
              </a:spcAft>
              <a:buNone/>
            </a:pPr>
            <a:r>
              <a:rPr lang="en" sz="1400" dirty="0"/>
              <a:t>University of Arkansas Libraries</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2800" dirty="0"/>
              <a:t>Chelcie Juliet Rowell</a:t>
            </a:r>
            <a:endParaRPr sz="2800" dirty="0"/>
          </a:p>
          <a:p>
            <a:pPr marL="0" lvl="0" indent="0" rtl="0">
              <a:spcBef>
                <a:spcPts val="0"/>
              </a:spcBef>
              <a:spcAft>
                <a:spcPts val="0"/>
              </a:spcAft>
              <a:buNone/>
            </a:pPr>
            <a:r>
              <a:rPr lang="en" sz="1400" dirty="0"/>
              <a:t>Digital Scholarship Librarian and History Liaison</a:t>
            </a:r>
            <a:endParaRPr sz="1400" dirty="0"/>
          </a:p>
          <a:p>
            <a:pPr marL="0" lvl="0" indent="0" rtl="0">
              <a:spcBef>
                <a:spcPts val="0"/>
              </a:spcBef>
              <a:spcAft>
                <a:spcPts val="0"/>
              </a:spcAft>
              <a:buNone/>
            </a:pPr>
            <a:r>
              <a:rPr lang="en" sz="1400" dirty="0"/>
              <a:t>Boston College Libraries</a:t>
            </a:r>
            <a:endParaRPr sz="1400" dirty="0"/>
          </a:p>
        </p:txBody>
      </p:sp>
      <p:sp>
        <p:nvSpPr>
          <p:cNvPr id="66" name="Shape 66"/>
          <p:cNvSpPr txBox="1">
            <a:spLocks noGrp="1"/>
          </p:cNvSpPr>
          <p:nvPr>
            <p:ph type="body" idx="1"/>
          </p:nvPr>
        </p:nvSpPr>
        <p:spPr>
          <a:xfrm>
            <a:off x="311700" y="1152475"/>
            <a:ext cx="44337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dirty="0"/>
              <a:t>Andrew Johnson</a:t>
            </a:r>
            <a:endParaRPr sz="2800" dirty="0"/>
          </a:p>
          <a:p>
            <a:pPr marL="0" lvl="0" indent="0" rtl="0">
              <a:spcBef>
                <a:spcPts val="0"/>
              </a:spcBef>
              <a:spcAft>
                <a:spcPts val="0"/>
              </a:spcAft>
              <a:buNone/>
            </a:pPr>
            <a:r>
              <a:rPr lang="en" sz="1400" dirty="0"/>
              <a:t>Head of Data and Scholarly Communication Services</a:t>
            </a:r>
            <a:endParaRPr sz="1400" dirty="0"/>
          </a:p>
          <a:p>
            <a:pPr marL="0" lvl="0" indent="0" rtl="0">
              <a:spcBef>
                <a:spcPts val="0"/>
              </a:spcBef>
              <a:spcAft>
                <a:spcPts val="0"/>
              </a:spcAft>
              <a:buNone/>
            </a:pPr>
            <a:r>
              <a:rPr lang="en" sz="1400" dirty="0"/>
              <a:t>CU Boulder Libraries</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2800" dirty="0"/>
              <a:t>Alix Keener</a:t>
            </a:r>
            <a:endParaRPr sz="2800" dirty="0"/>
          </a:p>
          <a:p>
            <a:pPr marL="0" lvl="0" indent="0" rtl="0">
              <a:spcBef>
                <a:spcPts val="0"/>
              </a:spcBef>
              <a:spcAft>
                <a:spcPts val="0"/>
              </a:spcAft>
              <a:buNone/>
            </a:pPr>
            <a:r>
              <a:rPr lang="en" sz="1400" dirty="0"/>
              <a:t>Digital Scholarship Librarian</a:t>
            </a:r>
            <a:endParaRPr sz="1400" dirty="0"/>
          </a:p>
          <a:p>
            <a:pPr marL="0" lvl="0" indent="0" rtl="0">
              <a:spcBef>
                <a:spcPts val="0"/>
              </a:spcBef>
              <a:spcAft>
                <a:spcPts val="0"/>
              </a:spcAft>
              <a:buNone/>
            </a:pPr>
            <a:r>
              <a:rPr lang="en" sz="1400" dirty="0"/>
              <a:t>University of Michigan Library</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2800" dirty="0"/>
              <a:t>Brianna Marshall</a:t>
            </a:r>
            <a:endParaRPr sz="2800" dirty="0"/>
          </a:p>
          <a:p>
            <a:pPr marL="0" lvl="0" indent="0" rtl="0">
              <a:spcBef>
                <a:spcPts val="0"/>
              </a:spcBef>
              <a:spcAft>
                <a:spcPts val="0"/>
              </a:spcAft>
              <a:buNone/>
            </a:pPr>
            <a:r>
              <a:rPr lang="en" sz="1400" dirty="0"/>
              <a:t>Director of Research Services</a:t>
            </a:r>
            <a:endParaRPr sz="1400" dirty="0"/>
          </a:p>
          <a:p>
            <a:pPr marL="0" lvl="0" indent="0" rtl="0">
              <a:spcBef>
                <a:spcPts val="0"/>
              </a:spcBef>
              <a:spcAft>
                <a:spcPts val="0"/>
              </a:spcAft>
              <a:buNone/>
            </a:pPr>
            <a:r>
              <a:rPr lang="en" sz="1400" dirty="0"/>
              <a:t>UC Riverside Library</a:t>
            </a:r>
            <a:endParaRPr sz="1400" dirty="0"/>
          </a:p>
        </p:txBody>
      </p:sp>
      <p:sp>
        <p:nvSpPr>
          <p:cNvPr id="65" name="Shape 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About 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Shape 1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What knowledge, skills, or abilities does our team need in order to carry out this project?</a:t>
            </a:r>
            <a:endParaRPr/>
          </a:p>
          <a:p>
            <a:pPr marL="457200" lvl="0" indent="-406400" rtl="0">
              <a:spcBef>
                <a:spcPts val="0"/>
              </a:spcBef>
              <a:spcAft>
                <a:spcPts val="0"/>
              </a:spcAft>
              <a:buSzPts val="2800"/>
              <a:buChar char="●"/>
            </a:pPr>
            <a:r>
              <a:rPr lang="en"/>
              <a:t>Do we as a team possess this knowledge?</a:t>
            </a:r>
            <a:endParaRPr/>
          </a:p>
          <a:p>
            <a:pPr marL="457200" lvl="0" indent="-406400" rtl="0">
              <a:spcBef>
                <a:spcPts val="0"/>
              </a:spcBef>
              <a:spcAft>
                <a:spcPts val="0"/>
              </a:spcAft>
              <a:buSzPts val="2800"/>
              <a:buChar char="●"/>
            </a:pPr>
            <a:r>
              <a:rPr lang="en"/>
              <a:t>If not, we have options:</a:t>
            </a:r>
            <a:endParaRPr/>
          </a:p>
          <a:p>
            <a:pPr marL="914400" lvl="1" indent="-355600" rtl="0">
              <a:spcBef>
                <a:spcPts val="0"/>
              </a:spcBef>
              <a:spcAft>
                <a:spcPts val="0"/>
              </a:spcAft>
              <a:buSzPts val="2000"/>
              <a:buChar char="○"/>
            </a:pPr>
            <a:r>
              <a:rPr lang="en"/>
              <a:t>Team members re-skill.</a:t>
            </a:r>
            <a:endParaRPr/>
          </a:p>
          <a:p>
            <a:pPr marL="914400" lvl="1" indent="-355600">
              <a:spcBef>
                <a:spcPts val="0"/>
              </a:spcBef>
              <a:spcAft>
                <a:spcPts val="0"/>
              </a:spcAft>
              <a:buSzPts val="2000"/>
              <a:buChar char="○"/>
            </a:pPr>
            <a:r>
              <a:rPr lang="en"/>
              <a:t>Add new members with requisite knowledge to team.</a:t>
            </a:r>
            <a:endParaRPr/>
          </a:p>
        </p:txBody>
      </p:sp>
      <p:sp>
        <p:nvSpPr>
          <p:cNvPr id="187" name="Shape 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Building a team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4" name="Shape 201">
            <a:extLst>
              <a:ext uri="{FF2B5EF4-FFF2-40B4-BE49-F238E27FC236}">
                <a16:creationId xmlns:a16="http://schemas.microsoft.com/office/drawing/2014/main" id="{869157C2-77E0-EC44-AE40-FE189C7969BD}"/>
              </a:ext>
            </a:extLst>
          </p:cNvPr>
          <p:cNvSpPr txBox="1">
            <a:spLocks noGrp="1"/>
          </p:cNvSpPr>
          <p:nvPr>
            <p:ph type="body" idx="1"/>
          </p:nvPr>
        </p:nvSpPr>
        <p:spPr>
          <a:xfrm>
            <a:off x="6390901" y="2599509"/>
            <a:ext cx="2441399" cy="2061121"/>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800" dirty="0" err="1"/>
              <a:t>Build.ZSR</a:t>
            </a:r>
            <a:r>
              <a:rPr lang="en-US" sz="1800" dirty="0"/>
              <a:t> Project Charter. Z. Smith Reynolds Library, Wake Forest University. </a:t>
            </a:r>
            <a:r>
              <a:rPr lang="en-US" sz="1800" dirty="0" err="1">
                <a:hlinkClick r:id="rId3"/>
              </a:rPr>
              <a:t>build.zsr.wfu.edu</a:t>
            </a:r>
            <a:r>
              <a:rPr lang="en-US" sz="1800" dirty="0"/>
              <a:t>.</a:t>
            </a:r>
            <a:endParaRPr sz="1800" dirty="0"/>
          </a:p>
        </p:txBody>
      </p:sp>
      <p:pic>
        <p:nvPicPr>
          <p:cNvPr id="10" name="Picture 9" descr="Source of Funding, Plan for End of Production, Bulleted List of ZSR's Deliverables, Time of ZSR's Involvement, Price Estimate and Cost Breakdown, Signature of Project Owner, Signature of ZSR Representative, Date" title="Page 2 of Build.ZSR project charter">
            <a:extLst>
              <a:ext uri="{FF2B5EF4-FFF2-40B4-BE49-F238E27FC236}">
                <a16:creationId xmlns:a16="http://schemas.microsoft.com/office/drawing/2014/main" id="{29D4E836-FD4C-5444-BE53-414E6DA47A28}"/>
              </a:ext>
            </a:extLst>
          </p:cNvPr>
          <p:cNvPicPr>
            <a:picLocks noChangeAspect="1"/>
          </p:cNvPicPr>
          <p:nvPr/>
        </p:nvPicPr>
        <p:blipFill>
          <a:blip r:embed="rId4"/>
          <a:stretch>
            <a:fillRect/>
          </a:stretch>
        </p:blipFill>
        <p:spPr>
          <a:xfrm>
            <a:off x="3418619" y="1185910"/>
            <a:ext cx="2681002" cy="3474720"/>
          </a:xfrm>
          <a:prstGeom prst="rect">
            <a:avLst/>
          </a:prstGeom>
          <a:ln>
            <a:solidFill>
              <a:schemeClr val="accent2"/>
            </a:solidFill>
          </a:ln>
        </p:spPr>
      </p:pic>
      <p:pic>
        <p:nvPicPr>
          <p:cNvPr id="8" name="Picture 7" descr="Title, Project Team, Summary, Bulleted List of Deliverables, Timeline for Completion, Production Plan" title="Page 1 of Build.ZSR project charter">
            <a:extLst>
              <a:ext uri="{FF2B5EF4-FFF2-40B4-BE49-F238E27FC236}">
                <a16:creationId xmlns:a16="http://schemas.microsoft.com/office/drawing/2014/main" id="{3515A115-FFA0-AD42-A79C-453DE1AEA865}"/>
              </a:ext>
            </a:extLst>
          </p:cNvPr>
          <p:cNvPicPr>
            <a:picLocks noChangeAspect="1"/>
          </p:cNvPicPr>
          <p:nvPr/>
        </p:nvPicPr>
        <p:blipFill>
          <a:blip r:embed="rId5"/>
          <a:stretch>
            <a:fillRect/>
          </a:stretch>
        </p:blipFill>
        <p:spPr>
          <a:xfrm>
            <a:off x="442328" y="1185910"/>
            <a:ext cx="2685011" cy="3474720"/>
          </a:xfrm>
          <a:prstGeom prst="rect">
            <a:avLst/>
          </a:prstGeom>
          <a:ln>
            <a:solidFill>
              <a:schemeClr val="accent2"/>
            </a:solidFill>
          </a:ln>
        </p:spPr>
      </p:pic>
      <p:sp>
        <p:nvSpPr>
          <p:cNvPr id="193" name="Shape 1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Creating a project plan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Shape 1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Mirza, Rafia, Brett Currier, and Peace Ossom Williamson. 2016. “</a:t>
            </a:r>
            <a:r>
              <a:rPr lang="en" sz="1800" u="sng">
                <a:solidFill>
                  <a:schemeClr val="dk2"/>
                </a:solidFill>
                <a:hlinkClick r:id="rId3"/>
              </a:rPr>
              <a:t>Memorandum of Understanding Workbook, Version 1.0</a:t>
            </a:r>
            <a:r>
              <a:rPr lang="en" sz="1800"/>
              <a:t>.”</a:t>
            </a:r>
            <a:endParaRPr sz="1800"/>
          </a:p>
          <a:p>
            <a:pPr marL="0" lvl="0" indent="0">
              <a:spcBef>
                <a:spcPts val="1600"/>
              </a:spcBef>
              <a:spcAft>
                <a:spcPts val="0"/>
              </a:spcAft>
              <a:buNone/>
            </a:pPr>
            <a:r>
              <a:rPr lang="en" sz="1800"/>
              <a:t>Varner, Stewart. 2014. “</a:t>
            </a:r>
            <a:r>
              <a:rPr lang="en" sz="1800" u="sng">
                <a:solidFill>
                  <a:schemeClr val="dk2"/>
                </a:solidFill>
                <a:hlinkClick r:id="rId4"/>
              </a:rPr>
              <a:t>Project Charter</a:t>
            </a:r>
            <a:r>
              <a:rPr lang="en" sz="1800"/>
              <a:t>.” Stewart Varner: Scholarship, Libraries, Technology, May 6.</a:t>
            </a:r>
            <a:endParaRPr sz="1800"/>
          </a:p>
          <a:p>
            <a:pPr marL="0" lvl="0" indent="0">
              <a:spcBef>
                <a:spcPts val="1600"/>
              </a:spcBef>
              <a:spcAft>
                <a:spcPts val="0"/>
              </a:spcAft>
              <a:buNone/>
            </a:pPr>
            <a:r>
              <a:rPr lang="en" sz="1800"/>
              <a:t>Varner, Stewart. 2014. “</a:t>
            </a:r>
            <a:r>
              <a:rPr lang="en" sz="1800" u="sng">
                <a:solidFill>
                  <a:schemeClr val="dk2"/>
                </a:solidFill>
                <a:hlinkClick r:id="rId5"/>
              </a:rPr>
              <a:t>Project Proposal Form</a:t>
            </a:r>
            <a:r>
              <a:rPr lang="en" sz="1800"/>
              <a:t>.” Stewart Varner: Scholarship, Libraries, Technology, May 8.</a:t>
            </a:r>
            <a:endParaRPr sz="1800"/>
          </a:p>
          <a:p>
            <a:pPr marL="0" lvl="0" indent="0">
              <a:spcBef>
                <a:spcPts val="1600"/>
              </a:spcBef>
              <a:spcAft>
                <a:spcPts val="1600"/>
              </a:spcAft>
              <a:buNone/>
            </a:pPr>
            <a:r>
              <a:rPr lang="en" sz="1800"/>
              <a:t>UCLA Library. 2015. “</a:t>
            </a:r>
            <a:r>
              <a:rPr lang="en" sz="1800" u="sng">
                <a:solidFill>
                  <a:schemeClr val="dk2"/>
                </a:solidFill>
                <a:hlinkClick r:id="rId6"/>
              </a:rPr>
              <a:t>Special Collections Digital Project Toolkit</a:t>
            </a:r>
            <a:r>
              <a:rPr lang="en" sz="1800"/>
              <a:t>.”</a:t>
            </a:r>
            <a:endParaRPr sz="1800"/>
          </a:p>
        </p:txBody>
      </p:sp>
      <p:sp>
        <p:nvSpPr>
          <p:cNvPr id="193" name="Shape 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Templates for project plans</a:t>
            </a:r>
            <a:endParaRPr dirty="0"/>
          </a:p>
        </p:txBody>
      </p:sp>
    </p:spTree>
    <p:extLst>
      <p:ext uri="{BB962C8B-B14F-4D97-AF65-F5344CB8AC3E}">
        <p14:creationId xmlns:p14="http://schemas.microsoft.com/office/powerpoint/2010/main" val="1451211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1" name="Shape 201"/>
          <p:cNvSpPr txBox="1">
            <a:spLocks noGrp="1"/>
          </p:cNvSpPr>
          <p:nvPr>
            <p:ph type="body" idx="1"/>
          </p:nvPr>
        </p:nvSpPr>
        <p:spPr>
          <a:xfrm>
            <a:off x="311700" y="3855825"/>
            <a:ext cx="8520600" cy="59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800" dirty="0"/>
              <a:t>Burress, Theresa, and Chelcie Juliet Rowell. “Project Management for Digital Projects with Collaborators Beyond the Library.” </a:t>
            </a:r>
            <a:r>
              <a:rPr lang="en" sz="1800" i="1" dirty="0"/>
              <a:t>College &amp; Undergraduate Libraries</a:t>
            </a:r>
            <a:r>
              <a:rPr lang="en" sz="1800" dirty="0"/>
              <a:t> 24, no. 2–4 (November 2017): 1–22. </a:t>
            </a:r>
            <a:r>
              <a:rPr lang="en" sz="1800" u="sng" dirty="0">
                <a:solidFill>
                  <a:schemeClr val="dk2"/>
                </a:solidFill>
                <a:hlinkClick r:id="rId3"/>
              </a:rPr>
              <a:t>DOI:10.1080/10691316.2017.1336954</a:t>
            </a:r>
            <a:r>
              <a:rPr lang="en" sz="1800" dirty="0"/>
              <a:t>.</a:t>
            </a:r>
            <a:endParaRPr sz="1800" dirty="0"/>
          </a:p>
        </p:txBody>
      </p:sp>
      <p:sp>
        <p:nvSpPr>
          <p:cNvPr id="200" name="Shape 200"/>
          <p:cNvSpPr txBox="1">
            <a:spLocks noGrp="1"/>
          </p:cNvSpPr>
          <p:nvPr>
            <p:ph type="body" idx="1"/>
          </p:nvPr>
        </p:nvSpPr>
        <p:spPr>
          <a:xfrm>
            <a:off x="311700" y="1152475"/>
            <a:ext cx="8520600" cy="3084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Partnership agreements express intellectual and even emotional support for projects; these agreements universalize intent.</a:t>
            </a:r>
            <a:endParaRPr dirty="0"/>
          </a:p>
        </p:txBody>
      </p:sp>
      <p:sp>
        <p:nvSpPr>
          <p:cNvPr id="199" name="Shape 199"/>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document your project plan?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Shape 2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How would you break the work of the project down into discrete tasks?</a:t>
            </a:r>
            <a:endParaRPr/>
          </a:p>
          <a:p>
            <a:pPr marL="457200" lvl="0" indent="-406400">
              <a:spcBef>
                <a:spcPts val="0"/>
              </a:spcBef>
              <a:spcAft>
                <a:spcPts val="0"/>
              </a:spcAft>
              <a:buSzPts val="2800"/>
              <a:buChar char="●"/>
            </a:pPr>
            <a:r>
              <a:rPr lang="en"/>
              <a:t>If you were undertaking this project, how would you build your project team?</a:t>
            </a:r>
            <a:endParaRPr/>
          </a:p>
        </p:txBody>
      </p:sp>
      <p:sp>
        <p:nvSpPr>
          <p:cNvPr id="206" name="Shape 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During Activity 1, ask yourself:</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b="1"/>
              <a:t>Activity 1:</a:t>
            </a:r>
            <a:endParaRPr b="1"/>
          </a:p>
          <a:p>
            <a:pPr marL="0" lvl="0" indent="0">
              <a:spcBef>
                <a:spcPts val="0"/>
              </a:spcBef>
              <a:spcAft>
                <a:spcPts val="0"/>
              </a:spcAft>
              <a:buNone/>
            </a:pPr>
            <a:r>
              <a:rPr lang="en"/>
              <a:t>Deconstructing Digital Scholarship Projects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Shape 218"/>
          <p:cNvSpPr txBox="1">
            <a:spLocks noGrp="1"/>
          </p:cNvSpPr>
          <p:nvPr>
            <p:ph type="title"/>
          </p:nvPr>
        </p:nvSpPr>
        <p:spPr>
          <a:xfrm>
            <a:off x="510450" y="3160825"/>
            <a:ext cx="8123100" cy="58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a:t>Andrew Johnson</a:t>
            </a:r>
            <a:endParaRPr sz="3000"/>
          </a:p>
        </p:txBody>
      </p:sp>
      <p:sp>
        <p:nvSpPr>
          <p:cNvPr id="217" name="Shape 217"/>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Consultations at CU Boulder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Shape 2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Requests typically sent to a central email address</a:t>
            </a:r>
            <a:endParaRPr/>
          </a:p>
          <a:p>
            <a:pPr marL="457200" lvl="0" indent="-406400" rtl="0">
              <a:spcBef>
                <a:spcPts val="0"/>
              </a:spcBef>
              <a:spcAft>
                <a:spcPts val="0"/>
              </a:spcAft>
              <a:buSzPts val="2800"/>
              <a:buChar char="●"/>
            </a:pPr>
            <a:r>
              <a:rPr lang="en"/>
              <a:t>Often unclear where questions should go</a:t>
            </a:r>
            <a:endParaRPr/>
          </a:p>
          <a:p>
            <a:pPr marL="457200" lvl="0" indent="-406400" rtl="0">
              <a:spcBef>
                <a:spcPts val="0"/>
              </a:spcBef>
              <a:spcAft>
                <a:spcPts val="0"/>
              </a:spcAft>
              <a:buSzPts val="2800"/>
              <a:buChar char="●"/>
            </a:pPr>
            <a:r>
              <a:rPr lang="en"/>
              <a:t>Negotiation process helps determine actual need </a:t>
            </a:r>
            <a:endParaRPr/>
          </a:p>
          <a:p>
            <a:pPr marL="457200" lvl="0" indent="-406400" rtl="0">
              <a:spcBef>
                <a:spcPts val="0"/>
              </a:spcBef>
              <a:spcAft>
                <a:spcPts val="0"/>
              </a:spcAft>
              <a:buSzPts val="2800"/>
              <a:buChar char="●"/>
            </a:pPr>
            <a:r>
              <a:rPr lang="en"/>
              <a:t>Usually set up an in-person consultation</a:t>
            </a:r>
            <a:endParaRPr/>
          </a:p>
          <a:p>
            <a:pPr marL="457200" lvl="0" indent="-406400">
              <a:spcBef>
                <a:spcPts val="0"/>
              </a:spcBef>
              <a:spcAft>
                <a:spcPts val="0"/>
              </a:spcAft>
              <a:buSzPts val="2800"/>
              <a:buChar char="●"/>
            </a:pPr>
            <a:r>
              <a:rPr lang="en"/>
              <a:t>Also open drop-in hours with digital humanities, statistics, and research computing consultants</a:t>
            </a:r>
            <a:endParaRPr/>
          </a:p>
        </p:txBody>
      </p:sp>
      <p:sp>
        <p:nvSpPr>
          <p:cNvPr id="223" name="Shape 2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RDM consultation process at CU Boulder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Initially: </a:t>
            </a:r>
            <a:br>
              <a:rPr lang="en"/>
            </a:br>
            <a:r>
              <a:rPr lang="en"/>
              <a:t>“I need help getting my Excel data into a database. What database program do you recommend?”</a:t>
            </a:r>
            <a:endParaRPr/>
          </a:p>
          <a:p>
            <a:pPr marL="0" lvl="0" indent="0" rtl="0">
              <a:spcBef>
                <a:spcPts val="1600"/>
              </a:spcBef>
              <a:spcAft>
                <a:spcPts val="1600"/>
              </a:spcAft>
              <a:buNone/>
            </a:pPr>
            <a:r>
              <a:rPr lang="en" b="1"/>
              <a:t>After negotiation:</a:t>
            </a:r>
            <a:br>
              <a:rPr lang="en"/>
            </a:br>
            <a:r>
              <a:rPr lang="en"/>
              <a:t>“I need my dissertation data to be archived with ICPSR. They prefer SPSS/SAS/Stata files. What else do I need to do in order to deposit my data?”</a:t>
            </a:r>
            <a:endParaRPr/>
          </a:p>
        </p:txBody>
      </p:sp>
      <p:sp>
        <p:nvSpPr>
          <p:cNvPr id="229" name="Shape 2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 recent example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Shape 2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Pre-consult research (e.g., review ICPSR info)</a:t>
            </a:r>
            <a:endParaRPr/>
          </a:p>
          <a:p>
            <a:pPr marL="457200" lvl="0" indent="-406400" rtl="0">
              <a:spcBef>
                <a:spcPts val="0"/>
              </a:spcBef>
              <a:spcAft>
                <a:spcPts val="0"/>
              </a:spcAft>
              <a:buSzPts val="2800"/>
              <a:buChar char="●"/>
            </a:pPr>
            <a:r>
              <a:rPr lang="en"/>
              <a:t>Ask researcher to walk through project or data</a:t>
            </a:r>
            <a:endParaRPr/>
          </a:p>
          <a:p>
            <a:pPr marL="457200" lvl="0" indent="-406400" rtl="0">
              <a:spcBef>
                <a:spcPts val="0"/>
              </a:spcBef>
              <a:spcAft>
                <a:spcPts val="0"/>
              </a:spcAft>
              <a:buSzPts val="2800"/>
              <a:buChar char="●"/>
            </a:pPr>
            <a:r>
              <a:rPr lang="en"/>
              <a:t>Listen and ask questions to gauge best approach to meeting needs</a:t>
            </a:r>
            <a:endParaRPr/>
          </a:p>
          <a:p>
            <a:pPr marL="457200" lvl="0" indent="-406400" rtl="0">
              <a:spcBef>
                <a:spcPts val="0"/>
              </a:spcBef>
              <a:spcAft>
                <a:spcPts val="0"/>
              </a:spcAft>
              <a:buSzPts val="2800"/>
              <a:buChar char="●"/>
            </a:pPr>
            <a:r>
              <a:rPr lang="en"/>
              <a:t>Explain (without jargon) the steps required to get from point A to point B</a:t>
            </a:r>
            <a:endParaRPr/>
          </a:p>
        </p:txBody>
      </p:sp>
      <p:sp>
        <p:nvSpPr>
          <p:cNvPr id="235" name="Shape 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consult itself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body" idx="1"/>
          </p:nvPr>
        </p:nvSpPr>
        <p:spPr>
          <a:xfrm>
            <a:off x="155850" y="3767850"/>
            <a:ext cx="8832300" cy="90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u="sng">
                <a:solidFill>
                  <a:schemeClr val="dk2"/>
                </a:solidFill>
                <a:hlinkClick r:id="rId3"/>
              </a:rPr>
              <a:t>ACRLDigSchol.GitHub.io/deconstructing-consultations</a:t>
            </a:r>
            <a:endParaRPr>
              <a:solidFill>
                <a:schemeClr val="dk2"/>
              </a:solidFill>
            </a:endParaRPr>
          </a:p>
        </p:txBody>
      </p:sp>
      <p:sp>
        <p:nvSpPr>
          <p:cNvPr id="72" name="Shape 72"/>
          <p:cNvSpPr txBox="1">
            <a:spLocks noGrp="1"/>
          </p:cNvSpPr>
          <p:nvPr>
            <p:ph type="title"/>
          </p:nvPr>
        </p:nvSpPr>
        <p:spPr>
          <a:xfrm>
            <a:off x="155850" y="991475"/>
            <a:ext cx="8832300" cy="191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0000"/>
              <a:t>Preconference Materials</a:t>
            </a:r>
            <a:endParaRPr sz="10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Shape 2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Identify which steps researcher needs to do and which steps we can support</a:t>
            </a:r>
            <a:endParaRPr/>
          </a:p>
          <a:p>
            <a:pPr marL="457200" lvl="0" indent="-406400" rtl="0">
              <a:spcBef>
                <a:spcPts val="0"/>
              </a:spcBef>
              <a:spcAft>
                <a:spcPts val="0"/>
              </a:spcAft>
              <a:buSzPts val="2800"/>
              <a:buChar char="●"/>
            </a:pPr>
            <a:r>
              <a:rPr lang="en"/>
              <a:t>Make sure immediate needs have been met and next steps are clear</a:t>
            </a:r>
            <a:endParaRPr/>
          </a:p>
          <a:p>
            <a:pPr marL="457200" lvl="0" indent="-406400" rtl="0">
              <a:spcBef>
                <a:spcPts val="0"/>
              </a:spcBef>
              <a:spcAft>
                <a:spcPts val="0"/>
              </a:spcAft>
              <a:buSzPts val="2800"/>
              <a:buChar char="●"/>
            </a:pPr>
            <a:r>
              <a:rPr lang="en"/>
              <a:t>Follow up</a:t>
            </a:r>
            <a:endParaRPr/>
          </a:p>
        </p:txBody>
      </p:sp>
      <p:sp>
        <p:nvSpPr>
          <p:cNvPr id="241" name="Shape 2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Consult next steps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I have a grant proposal due soon. How do I write a Data Management Plan for it?</a:t>
            </a:r>
            <a:endParaRPr/>
          </a:p>
          <a:p>
            <a:pPr marL="457200" lvl="0" indent="-406400" rtl="0">
              <a:spcBef>
                <a:spcPts val="0"/>
              </a:spcBef>
              <a:spcAft>
                <a:spcPts val="0"/>
              </a:spcAft>
              <a:buSzPts val="2800"/>
              <a:buChar char="●"/>
            </a:pPr>
            <a:r>
              <a:rPr lang="en"/>
              <a:t>Where do I put my data in order to comply with a journal data access policy?</a:t>
            </a:r>
            <a:endParaRPr/>
          </a:p>
          <a:p>
            <a:pPr marL="457200" lvl="0" indent="-406400" rtl="0">
              <a:spcBef>
                <a:spcPts val="0"/>
              </a:spcBef>
              <a:spcAft>
                <a:spcPts val="0"/>
              </a:spcAft>
              <a:buSzPts val="2800"/>
              <a:buChar char="●"/>
            </a:pPr>
            <a:r>
              <a:rPr lang="en"/>
              <a:t>We have data that we’re hosting on our website. Can you help us get DOIs for it?</a:t>
            </a:r>
            <a:endParaRPr/>
          </a:p>
          <a:p>
            <a:pPr marL="457200" lvl="0" indent="-406400" rtl="0">
              <a:spcBef>
                <a:spcPts val="0"/>
              </a:spcBef>
              <a:spcAft>
                <a:spcPts val="0"/>
              </a:spcAft>
              <a:buSzPts val="2800"/>
              <a:buChar char="●"/>
            </a:pPr>
            <a:r>
              <a:rPr lang="en"/>
              <a:t>Where do I store my data if it has privacy issues?</a:t>
            </a:r>
            <a:endParaRPr/>
          </a:p>
        </p:txBody>
      </p:sp>
      <p:sp>
        <p:nvSpPr>
          <p:cNvPr id="247" name="Shape 2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Typical consultation requests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Shape 2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dirty="0"/>
              <a:t>My referrals to other units, experts, or resources are important contributions.</a:t>
            </a:r>
            <a:endParaRPr dirty="0"/>
          </a:p>
          <a:p>
            <a:pPr marL="457200" lvl="0" indent="-406400" rtl="0">
              <a:spcBef>
                <a:spcPts val="0"/>
              </a:spcBef>
              <a:spcAft>
                <a:spcPts val="0"/>
              </a:spcAft>
              <a:buSzPts val="2800"/>
              <a:buChar char="●"/>
            </a:pPr>
            <a:r>
              <a:rPr lang="en" dirty="0"/>
              <a:t>I learn something new from almost every consult, from research before or after.</a:t>
            </a:r>
            <a:endParaRPr dirty="0"/>
          </a:p>
          <a:p>
            <a:pPr marL="457200" lvl="0" indent="-406400" rtl="0">
              <a:spcBef>
                <a:spcPts val="0"/>
              </a:spcBef>
              <a:spcAft>
                <a:spcPts val="0"/>
              </a:spcAft>
              <a:buSzPts val="2800"/>
              <a:buChar char="●"/>
            </a:pPr>
            <a:r>
              <a:rPr lang="en" dirty="0"/>
              <a:t>It’s okay to say “I don’t know, but I can find out.”</a:t>
            </a:r>
            <a:endParaRPr dirty="0"/>
          </a:p>
          <a:p>
            <a:pPr marL="457200" lvl="0" indent="-406400" rtl="0">
              <a:spcBef>
                <a:spcPts val="0"/>
              </a:spcBef>
              <a:spcAft>
                <a:spcPts val="0"/>
              </a:spcAft>
              <a:buSzPts val="2800"/>
              <a:buChar char="●"/>
            </a:pPr>
            <a:r>
              <a:rPr lang="en" dirty="0"/>
              <a:t>Sometimes it’s tricky to balance promoting local services and resources with researcher’s needs.</a:t>
            </a:r>
            <a:endParaRPr dirty="0"/>
          </a:p>
        </p:txBody>
      </p:sp>
      <p:sp>
        <p:nvSpPr>
          <p:cNvPr id="253" name="Shape 2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Reflections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Shape 260"/>
          <p:cNvSpPr txBox="1">
            <a:spLocks noGrp="1"/>
          </p:cNvSpPr>
          <p:nvPr>
            <p:ph type="title"/>
          </p:nvPr>
        </p:nvSpPr>
        <p:spPr>
          <a:xfrm>
            <a:off x="510450" y="3160825"/>
            <a:ext cx="8123100" cy="58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a:t>Alix Keener</a:t>
            </a:r>
            <a:endParaRPr sz="3000"/>
          </a:p>
        </p:txBody>
      </p:sp>
      <p:sp>
        <p:nvSpPr>
          <p:cNvPr id="259" name="Shape 25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Consultations at the </a:t>
            </a:r>
            <a:endParaRPr dirty="0"/>
          </a:p>
          <a:p>
            <a:pPr marL="0" lvl="0" indent="0" rtl="0">
              <a:spcBef>
                <a:spcPts val="0"/>
              </a:spcBef>
              <a:spcAft>
                <a:spcPts val="0"/>
              </a:spcAft>
              <a:buNone/>
            </a:pPr>
            <a:r>
              <a:rPr lang="en" dirty="0"/>
              <a:t>University of Michigan</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6" name="Shape 266" title="Library building at the University of Michigan"/>
          <p:cNvPicPr preferRelativeResize="0"/>
          <p:nvPr/>
        </p:nvPicPr>
        <p:blipFill rotWithShape="1">
          <a:blip r:embed="rId3">
            <a:alphaModFix/>
          </a:blip>
          <a:srcRect t="4732" b="20271"/>
          <a:stretch/>
        </p:blipFill>
        <p:spPr>
          <a:xfrm>
            <a:off x="0" y="0"/>
            <a:ext cx="9143999" cy="5143498"/>
          </a:xfrm>
          <a:prstGeom prst="rect">
            <a:avLst/>
          </a:prstGeom>
          <a:noFill/>
          <a:ln>
            <a:noFill/>
          </a:ln>
        </p:spPr>
      </p:pic>
      <p:sp>
        <p:nvSpPr>
          <p:cNvPr id="265" name="Shape 265" hidden="1"/>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University of Michigan Library</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3" name="Shape 273" title="Dictionary entry for the word 'decentralize'"/>
          <p:cNvPicPr preferRelativeResize="0"/>
          <p:nvPr/>
        </p:nvPicPr>
        <p:blipFill>
          <a:blip r:embed="rId3">
            <a:alphaModFix/>
          </a:blip>
          <a:stretch>
            <a:fillRect/>
          </a:stretch>
        </p:blipFill>
        <p:spPr>
          <a:xfrm>
            <a:off x="105387" y="1878425"/>
            <a:ext cx="4365424" cy="1386675"/>
          </a:xfrm>
          <a:prstGeom prst="rect">
            <a:avLst/>
          </a:prstGeom>
          <a:noFill/>
          <a:ln>
            <a:noFill/>
          </a:ln>
        </p:spPr>
      </p:pic>
      <p:sp>
        <p:nvSpPr>
          <p:cNvPr id="272" name="Shape 272"/>
          <p:cNvSpPr txBox="1">
            <a:spLocks noGrp="1"/>
          </p:cNvSpPr>
          <p:nvPr>
            <p:ph type="body" idx="2"/>
          </p:nvPr>
        </p:nvSpPr>
        <p:spPr>
          <a:xfrm>
            <a:off x="4939500" y="593570"/>
            <a:ext cx="3837000" cy="3695100"/>
          </a:xfrm>
          <a:prstGeom prst="rect">
            <a:avLst/>
          </a:prstGeom>
        </p:spPr>
        <p:txBody>
          <a:bodyPr spcFirstLastPara="1" wrap="square" lIns="91425" tIns="91425" rIns="91425" bIns="91425" anchor="ctr" anchorCtr="0">
            <a:noAutofit/>
          </a:bodyPr>
          <a:lstStyle/>
          <a:p>
            <a:pPr marL="457200" lvl="0" indent="-381000" rtl="0">
              <a:spcBef>
                <a:spcPts val="0"/>
              </a:spcBef>
              <a:spcAft>
                <a:spcPts val="0"/>
              </a:spcAft>
              <a:buSzPts val="2400"/>
              <a:buChar char="●"/>
            </a:pPr>
            <a:r>
              <a:rPr lang="en" sz="2400" dirty="0"/>
              <a:t>Lack of formal structure for digital scholarship support in the library </a:t>
            </a:r>
            <a:r>
              <a:rPr lang="en" sz="2400" i="1" dirty="0"/>
              <a:t>as well as</a:t>
            </a:r>
            <a:r>
              <a:rPr lang="en" sz="2400" dirty="0"/>
              <a:t> the whole campus</a:t>
            </a:r>
            <a:endParaRPr sz="2400" dirty="0"/>
          </a:p>
          <a:p>
            <a:pPr marL="457200" lvl="0" indent="-381000">
              <a:spcBef>
                <a:spcPts val="0"/>
              </a:spcBef>
              <a:spcAft>
                <a:spcPts val="0"/>
              </a:spcAft>
              <a:buSzPts val="2400"/>
              <a:buChar char="●"/>
            </a:pPr>
            <a:r>
              <a:rPr lang="en" sz="2400" dirty="0"/>
              <a:t>However, many pockets of rich expertise across library, departments, institutes </a:t>
            </a:r>
            <a:endParaRPr sz="2400" dirty="0"/>
          </a:p>
        </p:txBody>
      </p:sp>
      <p:sp>
        <p:nvSpPr>
          <p:cNvPr id="271" name="Shape 271" hidden="1"/>
          <p:cNvSpPr txBox="1">
            <a:spLocks noGrp="1"/>
          </p:cNvSpPr>
          <p:nvPr>
            <p:ph type="title"/>
          </p:nvPr>
        </p:nvSpPr>
        <p:spPr>
          <a:xfrm>
            <a:off x="265488" y="1816963"/>
            <a:ext cx="4045200" cy="1509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We are decentralized.</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Shape 278" title="Interior of collaborative research space"/>
          <p:cNvPicPr preferRelativeResize="0"/>
          <p:nvPr/>
        </p:nvPicPr>
        <p:blipFill>
          <a:blip r:embed="rId3">
            <a:alphaModFix/>
          </a:blip>
          <a:stretch>
            <a:fillRect/>
          </a:stretch>
        </p:blipFill>
        <p:spPr>
          <a:xfrm>
            <a:off x="2795438" y="152400"/>
            <a:ext cx="3553200" cy="4838700"/>
          </a:xfrm>
          <a:prstGeom prst="roundRect">
            <a:avLst>
              <a:gd name="adj" fmla="val 16667"/>
            </a:avLst>
          </a:prstGeom>
          <a:noFill/>
          <a:ln>
            <a:noFill/>
          </a:ln>
        </p:spPr>
      </p:pic>
      <p:sp>
        <p:nvSpPr>
          <p:cNvPr id="2" name="Title 1" hidden="1">
            <a:extLst>
              <a:ext uri="{FF2B5EF4-FFF2-40B4-BE49-F238E27FC236}">
                <a16:creationId xmlns:a16="http://schemas.microsoft.com/office/drawing/2014/main" id="{8C73F004-86E1-B24A-A1ED-6994A6EFD4AA}"/>
              </a:ext>
            </a:extLst>
          </p:cNvPr>
          <p:cNvSpPr>
            <a:spLocks noGrp="1"/>
          </p:cNvSpPr>
          <p:nvPr>
            <p:ph type="title"/>
          </p:nvPr>
        </p:nvSpPr>
        <p:spPr/>
        <p:txBody>
          <a:bodyPr/>
          <a:lstStyle/>
          <a:p>
            <a:r>
              <a:rPr lang="en-US" dirty="0"/>
              <a:t>Our consultation space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Shape 2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 sz="2200" dirty="0"/>
              <a:t>How can I build a dataset from social media sites like Twitter and Reddit?</a:t>
            </a:r>
            <a:endParaRPr sz="2200" dirty="0"/>
          </a:p>
          <a:p>
            <a:pPr marL="457200" lvl="0" indent="-368300" rtl="0">
              <a:spcBef>
                <a:spcPts val="0"/>
              </a:spcBef>
              <a:spcAft>
                <a:spcPts val="0"/>
              </a:spcAft>
              <a:buSzPts val="2200"/>
              <a:buChar char="●"/>
            </a:pPr>
            <a:r>
              <a:rPr lang="en" sz="2200" dirty="0"/>
              <a:t>How can I organize my research assets (PDFs and photos of documents) from all of my trips to the archive?</a:t>
            </a:r>
          </a:p>
          <a:p>
            <a:pPr marL="457200" lvl="0" indent="-368300" rtl="0">
              <a:spcBef>
                <a:spcPts val="0"/>
              </a:spcBef>
              <a:spcAft>
                <a:spcPts val="0"/>
              </a:spcAft>
              <a:buSzPts val="2200"/>
              <a:buChar char="●"/>
            </a:pPr>
            <a:r>
              <a:rPr lang="en" sz="2200" dirty="0"/>
              <a:t>What’s OCR? What’s text analysis?</a:t>
            </a:r>
            <a:endParaRPr sz="2200" dirty="0"/>
          </a:p>
          <a:p>
            <a:pPr marL="457200" lvl="0" indent="-368300">
              <a:spcBef>
                <a:spcPts val="0"/>
              </a:spcBef>
              <a:spcAft>
                <a:spcPts val="0"/>
              </a:spcAft>
              <a:buSzPts val="2200"/>
              <a:buChar char="●"/>
            </a:pPr>
            <a:r>
              <a:rPr lang="en" sz="2200" dirty="0"/>
              <a:t>I saw you present different tools for creating maps at a workshop or in my class. How do I get started? What do I need to know?</a:t>
            </a:r>
            <a:endParaRPr sz="2200" dirty="0"/>
          </a:p>
        </p:txBody>
      </p:sp>
      <p:sp>
        <p:nvSpPr>
          <p:cNvPr id="283" name="Shape 2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Common Consultation Requests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 name="Group 1" descr="Three arrows connecting subject liaison to functional specialist (digital scholarship, visualization, metadata, digital pedagogy), functional specialist to other functional specialist, and functional specialist back to subject liaison. A fourth arrow circles from functional specialist to outside the library (Center for Research on Learning and Teaching, IT Advocates) back to functional specialist." title="Visualization of consultation flow">
            <a:extLst>
              <a:ext uri="{FF2B5EF4-FFF2-40B4-BE49-F238E27FC236}">
                <a16:creationId xmlns:a16="http://schemas.microsoft.com/office/drawing/2014/main" id="{6C27C72E-AE1F-1749-B33B-E50FD06F4B7A}"/>
              </a:ext>
            </a:extLst>
          </p:cNvPr>
          <p:cNvGrpSpPr/>
          <p:nvPr/>
        </p:nvGrpSpPr>
        <p:grpSpPr>
          <a:xfrm>
            <a:off x="2060550" y="231725"/>
            <a:ext cx="5473900" cy="4261375"/>
            <a:chOff x="2060550" y="231725"/>
            <a:chExt cx="5473900" cy="4261375"/>
          </a:xfrm>
        </p:grpSpPr>
        <p:sp>
          <p:nvSpPr>
            <p:cNvPr id="294" name="Shape 294"/>
            <p:cNvSpPr/>
            <p:nvPr/>
          </p:nvSpPr>
          <p:spPr>
            <a:xfrm rot="2284293">
              <a:off x="2458599" y="1443254"/>
              <a:ext cx="2738042" cy="316084"/>
            </a:xfrm>
            <a:prstGeom prst="leftRightArrow">
              <a:avLst>
                <a:gd name="adj1" fmla="val 33342"/>
                <a:gd name="adj2" fmla="val 4959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txBox="1"/>
            <p:nvPr/>
          </p:nvSpPr>
          <p:spPr>
            <a:xfrm>
              <a:off x="3724675" y="3853500"/>
              <a:ext cx="3652500" cy="63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Proxima Nova"/>
                  <a:ea typeface="Proxima Nova"/>
                  <a:cs typeface="Proxima Nova"/>
                  <a:sym typeface="Proxima Nova"/>
                </a:rPr>
                <a:t>Outside the library (Center for Research on Learning and Teaching, IT Advocates...) </a:t>
              </a:r>
              <a:endParaRPr dirty="0">
                <a:latin typeface="Proxima Nova"/>
                <a:ea typeface="Proxima Nova"/>
                <a:cs typeface="Proxima Nova"/>
                <a:sym typeface="Proxima Nova"/>
              </a:endParaRPr>
            </a:p>
          </p:txBody>
        </p:sp>
        <p:sp>
          <p:nvSpPr>
            <p:cNvPr id="297" name="Shape 297"/>
            <p:cNvSpPr/>
            <p:nvPr/>
          </p:nvSpPr>
          <p:spPr>
            <a:xfrm>
              <a:off x="5226175" y="2993425"/>
              <a:ext cx="649500" cy="797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txBox="1"/>
            <p:nvPr/>
          </p:nvSpPr>
          <p:spPr>
            <a:xfrm>
              <a:off x="4999350" y="2033725"/>
              <a:ext cx="2372400" cy="63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Proxima Nova"/>
                  <a:ea typeface="Proxima Nova"/>
                  <a:cs typeface="Proxima Nova"/>
                  <a:sym typeface="Proxima Nova"/>
                </a:rPr>
                <a:t>Functional specialist (me, Visualization, Metadata, Digital Pedagogy…)</a:t>
              </a:r>
              <a:endParaRPr>
                <a:latin typeface="Proxima Nova"/>
                <a:ea typeface="Proxima Nova"/>
                <a:cs typeface="Proxima Nova"/>
                <a:sym typeface="Proxima Nova"/>
              </a:endParaRPr>
            </a:p>
          </p:txBody>
        </p:sp>
        <p:sp>
          <p:nvSpPr>
            <p:cNvPr id="295" name="Shape 295"/>
            <p:cNvSpPr/>
            <p:nvPr/>
          </p:nvSpPr>
          <p:spPr>
            <a:xfrm rot="5401231">
              <a:off x="5534353" y="1632625"/>
              <a:ext cx="837600" cy="48600"/>
            </a:xfrm>
            <a:prstGeom prst="leftRightArrow">
              <a:avLst>
                <a:gd name="adj1" fmla="val 33342"/>
                <a:gd name="adj2" fmla="val 4959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txBox="1"/>
            <p:nvPr/>
          </p:nvSpPr>
          <p:spPr>
            <a:xfrm>
              <a:off x="5162050" y="417050"/>
              <a:ext cx="2372400" cy="63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Proxima Nova"/>
                  <a:ea typeface="Proxima Nova"/>
                  <a:cs typeface="Proxima Nova"/>
                  <a:sym typeface="Proxima Nova"/>
                </a:rPr>
                <a:t>Functional specialist (me, Visualization, Metadata, Digital Pedagogy…)</a:t>
              </a:r>
              <a:endParaRPr>
                <a:latin typeface="Proxima Nova"/>
                <a:ea typeface="Proxima Nova"/>
                <a:cs typeface="Proxima Nova"/>
                <a:sym typeface="Proxima Nova"/>
              </a:endParaRPr>
            </a:p>
          </p:txBody>
        </p:sp>
        <p:sp>
          <p:nvSpPr>
            <p:cNvPr id="292" name="Shape 292"/>
            <p:cNvSpPr/>
            <p:nvPr/>
          </p:nvSpPr>
          <p:spPr>
            <a:xfrm rot="677961">
              <a:off x="3447552" y="468050"/>
              <a:ext cx="1592365" cy="316002"/>
            </a:xfrm>
            <a:prstGeom prst="leftRightArrow">
              <a:avLst>
                <a:gd name="adj1" fmla="val 33342"/>
                <a:gd name="adj2" fmla="val 4959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txBox="1"/>
            <p:nvPr/>
          </p:nvSpPr>
          <p:spPr>
            <a:xfrm>
              <a:off x="2060550" y="231725"/>
              <a:ext cx="1593900" cy="40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Proxima Nova"/>
                  <a:ea typeface="Proxima Nova"/>
                  <a:cs typeface="Proxima Nova"/>
                  <a:sym typeface="Proxima Nova"/>
                </a:rPr>
                <a:t>Subject liaison</a:t>
              </a:r>
              <a:endParaRPr>
                <a:latin typeface="Proxima Nova"/>
                <a:ea typeface="Proxima Nova"/>
                <a:cs typeface="Proxima Nova"/>
                <a:sym typeface="Proxima Nova"/>
              </a:endParaRPr>
            </a:p>
          </p:txBody>
        </p:sp>
      </p:grpSp>
      <p:sp>
        <p:nvSpPr>
          <p:cNvPr id="3" name="Title 2">
            <a:extLst>
              <a:ext uri="{FF2B5EF4-FFF2-40B4-BE49-F238E27FC236}">
                <a16:creationId xmlns:a16="http://schemas.microsoft.com/office/drawing/2014/main" id="{5557C61D-5158-9144-82FD-2C17A8DC0F46}"/>
              </a:ext>
            </a:extLst>
          </p:cNvPr>
          <p:cNvSpPr>
            <a:spLocks noGrp="1"/>
          </p:cNvSpPr>
          <p:nvPr>
            <p:ph type="title"/>
          </p:nvPr>
        </p:nvSpPr>
        <p:spPr>
          <a:xfrm>
            <a:off x="119811" y="4269725"/>
            <a:ext cx="3881477" cy="572700"/>
          </a:xfrm>
        </p:spPr>
        <p:txBody>
          <a:bodyPr/>
          <a:lstStyle/>
          <a:p>
            <a:r>
              <a:rPr lang="en-US" sz="2800" dirty="0">
                <a:solidFill>
                  <a:schemeClr val="accent3"/>
                </a:solidFill>
              </a:rPr>
              <a:t>Consultation Flow</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90249" y="526350"/>
            <a:ext cx="6537567"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If it’s confusing for us, it’s confusing for users.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0" name="Shape 80"/>
          <p:cNvSpPr txBox="1">
            <a:spLocks noGrp="1"/>
          </p:cNvSpPr>
          <p:nvPr>
            <p:ph type="body" idx="1"/>
          </p:nvPr>
        </p:nvSpPr>
        <p:spPr>
          <a:xfrm>
            <a:off x="311700" y="3855825"/>
            <a:ext cx="8520600" cy="59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200"/>
              <a:t>Adapted from </a:t>
            </a:r>
            <a:r>
              <a:rPr lang="en" sz="2200" u="sng">
                <a:solidFill>
                  <a:schemeClr val="dk2"/>
                </a:solidFill>
                <a:hlinkClick r:id="rId3"/>
              </a:rPr>
              <a:t>Anti-Oppressive Facilitation For Democratic Process</a:t>
            </a:r>
            <a:r>
              <a:rPr lang="en" sz="2200">
                <a:solidFill>
                  <a:schemeClr val="dk2"/>
                </a:solidFill>
              </a:rPr>
              <a:t> </a:t>
            </a:r>
            <a:r>
              <a:rPr lang="en" sz="2200"/>
              <a:t>by AORTA (Anti-Oppressive Resource &amp; Training Alliance).</a:t>
            </a:r>
            <a:endParaRPr/>
          </a:p>
        </p:txBody>
      </p:sp>
      <p:sp>
        <p:nvSpPr>
          <p:cNvPr id="79" name="Shape 79"/>
          <p:cNvSpPr txBox="1">
            <a:spLocks noGrp="1"/>
          </p:cNvSpPr>
          <p:nvPr>
            <p:ph type="body" idx="1"/>
          </p:nvPr>
        </p:nvSpPr>
        <p:spPr>
          <a:xfrm>
            <a:off x="311700" y="1304875"/>
            <a:ext cx="8520600" cy="23985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a:t>No one knows everything, together we know a lot.</a:t>
            </a:r>
            <a:endParaRPr/>
          </a:p>
          <a:p>
            <a:pPr marL="457200" lvl="0" indent="-406400" rtl="0">
              <a:spcBef>
                <a:spcPts val="0"/>
              </a:spcBef>
              <a:spcAft>
                <a:spcPts val="0"/>
              </a:spcAft>
              <a:buSzPts val="2800"/>
              <a:buChar char="●"/>
            </a:pPr>
            <a:r>
              <a:rPr lang="en"/>
              <a:t>We can't be articulate all the time.</a:t>
            </a:r>
            <a:endParaRPr/>
          </a:p>
          <a:p>
            <a:pPr marL="457200" lvl="0" indent="-406400" rtl="0">
              <a:spcBef>
                <a:spcPts val="0"/>
              </a:spcBef>
              <a:spcAft>
                <a:spcPts val="0"/>
              </a:spcAft>
              <a:buSzPts val="2800"/>
              <a:buChar char="●"/>
            </a:pPr>
            <a:r>
              <a:rPr lang="en"/>
              <a:t>Move up, move up (aka step up, lean back).</a:t>
            </a:r>
            <a:endParaRPr/>
          </a:p>
          <a:p>
            <a:pPr marL="457200" lvl="0" indent="-406400" rtl="0">
              <a:spcBef>
                <a:spcPts val="0"/>
              </a:spcBef>
              <a:spcAft>
                <a:spcPts val="0"/>
              </a:spcAft>
              <a:buSzPts val="2800"/>
              <a:buChar char="●"/>
            </a:pPr>
            <a:r>
              <a:rPr lang="en"/>
              <a:t>Be mindful of time.</a:t>
            </a:r>
            <a:endParaRPr/>
          </a:p>
          <a:p>
            <a:pPr marL="0" lvl="0" indent="0" rtl="0">
              <a:spcBef>
                <a:spcPts val="1600"/>
              </a:spcBef>
              <a:spcAft>
                <a:spcPts val="1600"/>
              </a:spcAft>
              <a:buNone/>
            </a:pPr>
            <a:endParaRPr sz="2200"/>
          </a:p>
        </p:txBody>
      </p:sp>
      <p:sp>
        <p:nvSpPr>
          <p:cNvPr id="78" name="Shape 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Learning Norms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dirty="0"/>
              <a:t>Ask for context: their dissertation topic or research area.</a:t>
            </a:r>
            <a:endParaRPr sz="2000" dirty="0"/>
          </a:p>
          <a:p>
            <a:pPr marL="0" lvl="0" indent="0">
              <a:spcBef>
                <a:spcPts val="1600"/>
              </a:spcBef>
              <a:spcAft>
                <a:spcPts val="0"/>
              </a:spcAft>
              <a:buNone/>
            </a:pPr>
            <a:r>
              <a:rPr lang="en" sz="2000" dirty="0"/>
              <a:t>Ask how much time they’re willing to invest. Is this part of their main research or no? Are they willing to learn a new tool?</a:t>
            </a:r>
            <a:endParaRPr sz="2000" dirty="0"/>
          </a:p>
          <a:p>
            <a:pPr marL="0" lvl="0" indent="0">
              <a:spcBef>
                <a:spcPts val="1600"/>
              </a:spcBef>
              <a:spcAft>
                <a:spcPts val="1600"/>
              </a:spcAft>
              <a:buNone/>
            </a:pPr>
            <a:r>
              <a:rPr lang="en" sz="2000" dirty="0"/>
              <a:t>Make sure everyone understands whether this is a question about data collection, analysis, digital publication or presentation, or all of the above.</a:t>
            </a:r>
            <a:endParaRPr sz="2000" dirty="0"/>
          </a:p>
        </p:txBody>
      </p:sp>
      <p:sp>
        <p:nvSpPr>
          <p:cNvPr id="308" name="Shape 3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Diagnostic Questions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Shape 3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 sz="2200"/>
              <a:t>Group email address (library-ds@umich.edu) that reaches five librarians:</a:t>
            </a:r>
            <a:endParaRPr sz="2200"/>
          </a:p>
          <a:p>
            <a:pPr marL="914400" lvl="1" indent="-368300" rtl="0">
              <a:spcBef>
                <a:spcPts val="0"/>
              </a:spcBef>
              <a:spcAft>
                <a:spcPts val="0"/>
              </a:spcAft>
              <a:buSzPts val="2200"/>
              <a:buChar char="○"/>
            </a:pPr>
            <a:r>
              <a:rPr lang="en" sz="2200"/>
              <a:t>Digital Scholarship</a:t>
            </a:r>
            <a:endParaRPr sz="2200"/>
          </a:p>
          <a:p>
            <a:pPr marL="914400" lvl="1" indent="-368300" rtl="0">
              <a:spcBef>
                <a:spcPts val="0"/>
              </a:spcBef>
              <a:spcAft>
                <a:spcPts val="0"/>
              </a:spcAft>
              <a:buSzPts val="2200"/>
              <a:buChar char="○"/>
            </a:pPr>
            <a:r>
              <a:rPr lang="en" sz="2200"/>
              <a:t>Digital Pedagogy (two people)</a:t>
            </a:r>
            <a:endParaRPr sz="2200"/>
          </a:p>
          <a:p>
            <a:pPr marL="914400" lvl="1" indent="-368300" rtl="0">
              <a:spcBef>
                <a:spcPts val="0"/>
              </a:spcBef>
              <a:spcAft>
                <a:spcPts val="0"/>
              </a:spcAft>
              <a:buSzPts val="2200"/>
              <a:buChar char="○"/>
            </a:pPr>
            <a:r>
              <a:rPr lang="en" sz="2200"/>
              <a:t>Metadata Projects</a:t>
            </a:r>
            <a:endParaRPr sz="2200"/>
          </a:p>
          <a:p>
            <a:pPr marL="914400" lvl="1" indent="-368300" rtl="0">
              <a:spcBef>
                <a:spcPts val="0"/>
              </a:spcBef>
              <a:spcAft>
                <a:spcPts val="0"/>
              </a:spcAft>
              <a:buSzPts val="2200"/>
              <a:buChar char="○"/>
            </a:pPr>
            <a:r>
              <a:rPr lang="en" sz="2200"/>
              <a:t>Visualization</a:t>
            </a:r>
            <a:endParaRPr sz="2200"/>
          </a:p>
          <a:p>
            <a:pPr marL="457200" lvl="0" indent="-368300">
              <a:spcBef>
                <a:spcPts val="0"/>
              </a:spcBef>
              <a:spcAft>
                <a:spcPts val="0"/>
              </a:spcAft>
              <a:buSzPts val="2200"/>
              <a:buChar char="●"/>
            </a:pPr>
            <a:r>
              <a:rPr lang="en" sz="2200"/>
              <a:t>Listed on library digital scholarship support web page, used in workshop advertisements, and distributed to faculty</a:t>
            </a:r>
            <a:endParaRPr sz="2200"/>
          </a:p>
        </p:txBody>
      </p:sp>
      <p:sp>
        <p:nvSpPr>
          <p:cNvPr id="313" name="Shape 3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Experiments, Present and Future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Shape 320"/>
          <p:cNvSpPr txBox="1">
            <a:spLocks noGrp="1"/>
          </p:cNvSpPr>
          <p:nvPr>
            <p:ph type="body" idx="1"/>
          </p:nvPr>
        </p:nvSpPr>
        <p:spPr>
          <a:xfrm>
            <a:off x="311700" y="1152475"/>
            <a:ext cx="8275200" cy="34164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 sz="2200"/>
              <a:t>Digital Scholarship office hours with functional specialists held every other week for one hour</a:t>
            </a:r>
            <a:endParaRPr sz="2200"/>
          </a:p>
          <a:p>
            <a:pPr marL="457200" lvl="0" indent="-368300" rtl="0">
              <a:spcBef>
                <a:spcPts val="0"/>
              </a:spcBef>
              <a:spcAft>
                <a:spcPts val="0"/>
              </a:spcAft>
              <a:buSzPts val="2200"/>
              <a:buChar char="●"/>
            </a:pPr>
            <a:r>
              <a:rPr lang="en" sz="2200"/>
              <a:t>Decreasing one-off open workshops</a:t>
            </a:r>
            <a:endParaRPr sz="2200"/>
          </a:p>
          <a:p>
            <a:pPr marL="457200" lvl="0" indent="-368300" rtl="0">
              <a:spcBef>
                <a:spcPts val="0"/>
              </a:spcBef>
              <a:spcAft>
                <a:spcPts val="0"/>
              </a:spcAft>
              <a:buSzPts val="2200"/>
              <a:buChar char="●"/>
            </a:pPr>
            <a:r>
              <a:rPr lang="en" sz="2200"/>
              <a:t>More active and intentional partnership with IT Advocates from the College of Literature, Science, and the Arts:</a:t>
            </a:r>
            <a:endParaRPr sz="2200"/>
          </a:p>
          <a:p>
            <a:pPr marL="914400" lvl="1" indent="-368300" rtl="0">
              <a:spcBef>
                <a:spcPts val="0"/>
              </a:spcBef>
              <a:spcAft>
                <a:spcPts val="0"/>
              </a:spcAft>
              <a:buSzPts val="2200"/>
              <a:buChar char="○"/>
            </a:pPr>
            <a:r>
              <a:rPr lang="en" sz="2200"/>
              <a:t>Meetings to determine what services each group does— and does not—provide</a:t>
            </a:r>
            <a:endParaRPr sz="2200"/>
          </a:p>
          <a:p>
            <a:pPr marL="914400" lvl="1" indent="-368300" rtl="0">
              <a:spcBef>
                <a:spcPts val="0"/>
              </a:spcBef>
              <a:spcAft>
                <a:spcPts val="0"/>
              </a:spcAft>
              <a:buSzPts val="2200"/>
              <a:buChar char="○"/>
            </a:pPr>
            <a:r>
              <a:rPr lang="en" sz="2200"/>
              <a:t>Virtual map of campus with resources and services pinpointed</a:t>
            </a:r>
            <a:endParaRPr sz="2200"/>
          </a:p>
          <a:p>
            <a:pPr marL="0" lvl="0" indent="0">
              <a:spcBef>
                <a:spcPts val="1600"/>
              </a:spcBef>
              <a:spcAft>
                <a:spcPts val="1600"/>
              </a:spcAft>
              <a:buNone/>
            </a:pPr>
            <a:endParaRPr sz="2200"/>
          </a:p>
        </p:txBody>
      </p:sp>
      <p:sp>
        <p:nvSpPr>
          <p:cNvPr id="319" name="Shape 3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Further Experiments, Present and Future 	</a:t>
            </a:r>
            <a:endParaRPr/>
          </a:p>
          <a:p>
            <a:pPr marL="0" lvl="0" indent="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Shape 326"/>
          <p:cNvSpPr txBox="1">
            <a:spLocks noGrp="1"/>
          </p:cNvSpPr>
          <p:nvPr>
            <p:ph type="title"/>
          </p:nvPr>
        </p:nvSpPr>
        <p:spPr>
          <a:xfrm>
            <a:off x="510450" y="3160825"/>
            <a:ext cx="8123100" cy="58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a:t>Joel Thornton</a:t>
            </a:r>
            <a:endParaRPr sz="3000"/>
          </a:p>
        </p:txBody>
      </p:sp>
      <p:sp>
        <p:nvSpPr>
          <p:cNvPr id="325" name="Shape 32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Consultations at the </a:t>
            </a:r>
            <a:endParaRPr/>
          </a:p>
          <a:p>
            <a:pPr marL="0" lvl="0" indent="0" rtl="0">
              <a:spcBef>
                <a:spcPts val="0"/>
              </a:spcBef>
              <a:spcAft>
                <a:spcPts val="0"/>
              </a:spcAft>
              <a:buNone/>
            </a:pPr>
            <a:r>
              <a:rPr lang="en"/>
              <a:t>University of Arkansas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pSp>
        <p:nvGrpSpPr>
          <p:cNvPr id="2" name="Group 1" descr="User, Center for Advanced Spatial Technology, Research Data Services, Center for Social Research, Subjec Liaison, High Performance Computing, Digital Services, OER, Metadata Services, Scholarly Communications, Center for Statistical Research &amp; Computing" title="Circles of various sizes and colors, representing the various actors in consultations and all jumbled together">
            <a:extLst>
              <a:ext uri="{FF2B5EF4-FFF2-40B4-BE49-F238E27FC236}">
                <a16:creationId xmlns:a16="http://schemas.microsoft.com/office/drawing/2014/main" id="{AD9A9E66-FD36-5E4E-9DAA-360AEE02EF60}"/>
              </a:ext>
            </a:extLst>
          </p:cNvPr>
          <p:cNvGrpSpPr/>
          <p:nvPr/>
        </p:nvGrpSpPr>
        <p:grpSpPr>
          <a:xfrm>
            <a:off x="1333928" y="945207"/>
            <a:ext cx="6034618" cy="4146332"/>
            <a:chOff x="1333928" y="945207"/>
            <a:chExt cx="6034618" cy="4146332"/>
          </a:xfrm>
        </p:grpSpPr>
        <p:sp>
          <p:nvSpPr>
            <p:cNvPr id="346" name="Shape 346"/>
            <p:cNvSpPr/>
            <p:nvPr/>
          </p:nvSpPr>
          <p:spPr>
            <a:xfrm>
              <a:off x="3198984" y="2944094"/>
              <a:ext cx="1498800" cy="1498800"/>
            </a:xfrm>
            <a:prstGeom prst="ellipse">
              <a:avLst/>
            </a:prstGeom>
            <a:solidFill>
              <a:srgbClr val="3D3D3D"/>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en-US" dirty="0">
                  <a:solidFill>
                    <a:schemeClr val="bg1"/>
                  </a:solidFill>
                  <a:latin typeface="Proxima Nova"/>
                  <a:ea typeface="Proxima Nova"/>
                  <a:cs typeface="Proxima Nova"/>
                  <a:sym typeface="Proxima Nova"/>
                </a:rPr>
                <a:t>Digital Services</a:t>
              </a:r>
              <a:endParaRPr dirty="0">
                <a:solidFill>
                  <a:schemeClr val="bg1"/>
                </a:solidFill>
                <a:latin typeface="Proxima Nova"/>
                <a:ea typeface="Proxima Nova"/>
                <a:cs typeface="Proxima Nova"/>
                <a:sym typeface="Proxima Nova"/>
              </a:endParaRPr>
            </a:p>
          </p:txBody>
        </p:sp>
        <p:sp>
          <p:nvSpPr>
            <p:cNvPr id="333" name="Shape 333"/>
            <p:cNvSpPr/>
            <p:nvPr/>
          </p:nvSpPr>
          <p:spPr>
            <a:xfrm rot="1530338">
              <a:off x="4267318" y="3676275"/>
              <a:ext cx="1412612" cy="1284023"/>
            </a:xfrm>
            <a:prstGeom prst="ellipse">
              <a:avLst/>
            </a:prstGeom>
            <a:solidFill>
              <a:srgbClr val="AAAAAA"/>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dirty="0">
                  <a:latin typeface="Proxima Nova"/>
                  <a:ea typeface="Proxima Nova"/>
                  <a:cs typeface="Proxima Nova"/>
                  <a:sym typeface="Proxima Nova"/>
                </a:rPr>
                <a:t>Center for Social Research</a:t>
              </a:r>
              <a:endParaRPr dirty="0">
                <a:latin typeface="Proxima Nova"/>
                <a:ea typeface="Proxima Nova"/>
                <a:cs typeface="Proxima Nova"/>
                <a:sym typeface="Proxima Nova"/>
              </a:endParaRPr>
            </a:p>
          </p:txBody>
        </p:sp>
        <p:sp>
          <p:nvSpPr>
            <p:cNvPr id="334" name="Shape 334"/>
            <p:cNvSpPr/>
            <p:nvPr/>
          </p:nvSpPr>
          <p:spPr>
            <a:xfrm rot="19115845">
              <a:off x="1660500" y="1100693"/>
              <a:ext cx="1363478" cy="1344870"/>
            </a:xfrm>
            <a:prstGeom prst="ellipse">
              <a:avLst/>
            </a:prstGeom>
            <a:solidFill>
              <a:srgbClr val="AAAAAA"/>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dirty="0">
                  <a:latin typeface="Proxima Nova"/>
                  <a:ea typeface="Proxima Nova"/>
                  <a:cs typeface="Proxima Nova"/>
                  <a:sym typeface="Proxima Nova"/>
                </a:rPr>
                <a:t>Scholarly Communications</a:t>
              </a:r>
              <a:endParaRPr dirty="0">
                <a:latin typeface="Proxima Nova"/>
                <a:ea typeface="Proxima Nova"/>
                <a:cs typeface="Proxima Nova"/>
                <a:sym typeface="Proxima Nova"/>
              </a:endParaRPr>
            </a:p>
          </p:txBody>
        </p:sp>
        <p:sp>
          <p:nvSpPr>
            <p:cNvPr id="336" name="Shape 336"/>
            <p:cNvSpPr/>
            <p:nvPr/>
          </p:nvSpPr>
          <p:spPr>
            <a:xfrm rot="2326004">
              <a:off x="5686965" y="3409958"/>
              <a:ext cx="1681581" cy="1681581"/>
            </a:xfrm>
            <a:prstGeom prst="ellipse">
              <a:avLst/>
            </a:prstGeom>
            <a:solidFill>
              <a:srgbClr val="AAAAAA"/>
            </a:solidFill>
            <a:ln>
              <a:noFill/>
            </a:ln>
          </p:spPr>
          <p:txBody>
            <a:bodyPr spcFirstLastPara="1" wrap="square" lIns="91425" tIns="91425" rIns="91425" bIns="91425" anchor="ctr" anchorCtr="0">
              <a:noAutofit/>
            </a:bodyPr>
            <a:lstStyle/>
            <a:p>
              <a:pPr marL="0" lvl="0" indent="0" algn="r">
                <a:spcBef>
                  <a:spcPts val="0"/>
                </a:spcBef>
                <a:spcAft>
                  <a:spcPts val="0"/>
                </a:spcAft>
                <a:buNone/>
              </a:pPr>
              <a:r>
                <a:rPr lang="en" dirty="0">
                  <a:latin typeface="Proxima Nova"/>
                  <a:ea typeface="Proxima Nova"/>
                  <a:cs typeface="Proxima Nova"/>
                  <a:sym typeface="Proxima Nova"/>
                </a:rPr>
                <a:t>Research Data Services</a:t>
              </a:r>
              <a:endParaRPr dirty="0">
                <a:latin typeface="Proxima Nova"/>
                <a:ea typeface="Proxima Nova"/>
                <a:cs typeface="Proxima Nova"/>
                <a:sym typeface="Proxima Nova"/>
              </a:endParaRPr>
            </a:p>
          </p:txBody>
        </p:sp>
        <p:sp>
          <p:nvSpPr>
            <p:cNvPr id="337" name="Shape 337"/>
            <p:cNvSpPr/>
            <p:nvPr/>
          </p:nvSpPr>
          <p:spPr>
            <a:xfrm rot="181932">
              <a:off x="2542463" y="2074309"/>
              <a:ext cx="849761" cy="799833"/>
            </a:xfrm>
            <a:prstGeom prst="ellipse">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a:solidFill>
                    <a:schemeClr val="lt1"/>
                  </a:solidFill>
                  <a:latin typeface="Proxima Nova"/>
                  <a:ea typeface="Proxima Nova"/>
                  <a:cs typeface="Proxima Nova"/>
                  <a:sym typeface="Proxima Nova"/>
                </a:rPr>
                <a:t>OER</a:t>
              </a:r>
              <a:endParaRPr>
                <a:solidFill>
                  <a:schemeClr val="lt1"/>
                </a:solidFill>
                <a:latin typeface="Proxima Nova"/>
                <a:ea typeface="Proxima Nova"/>
                <a:cs typeface="Proxima Nova"/>
                <a:sym typeface="Proxima Nova"/>
              </a:endParaRPr>
            </a:p>
          </p:txBody>
        </p:sp>
        <p:sp>
          <p:nvSpPr>
            <p:cNvPr id="338" name="Shape 338"/>
            <p:cNvSpPr/>
            <p:nvPr/>
          </p:nvSpPr>
          <p:spPr>
            <a:xfrm rot="1705099">
              <a:off x="2654245" y="945207"/>
              <a:ext cx="1438243" cy="1290379"/>
            </a:xfrm>
            <a:prstGeom prst="ellipse">
              <a:avLst/>
            </a:prstGeom>
            <a:solidFill>
              <a:srgbClr val="AAAAAA"/>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dirty="0">
                  <a:latin typeface="Proxima Nova"/>
                  <a:ea typeface="Proxima Nova"/>
                  <a:cs typeface="Proxima Nova"/>
                  <a:sym typeface="Proxima Nova"/>
                </a:rPr>
                <a:t>Metadata Services</a:t>
              </a:r>
              <a:endParaRPr dirty="0">
                <a:latin typeface="Proxima Nova"/>
                <a:ea typeface="Proxima Nova"/>
                <a:cs typeface="Proxima Nova"/>
                <a:sym typeface="Proxima Nova"/>
              </a:endParaRPr>
            </a:p>
          </p:txBody>
        </p:sp>
        <p:sp>
          <p:nvSpPr>
            <p:cNvPr id="335" name="Shape 335"/>
            <p:cNvSpPr/>
            <p:nvPr/>
          </p:nvSpPr>
          <p:spPr>
            <a:xfrm rot="2441048">
              <a:off x="3124148" y="2285438"/>
              <a:ext cx="1369357" cy="1199287"/>
            </a:xfrm>
            <a:prstGeom prst="ellipse">
              <a:avLst/>
            </a:prstGeom>
            <a:solidFill>
              <a:srgbClr val="AAAAAA"/>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sz="1100" dirty="0">
                  <a:latin typeface="Proxima Nova"/>
                  <a:ea typeface="Proxima Nova"/>
                  <a:cs typeface="Proxima Nova"/>
                  <a:sym typeface="Proxima Nova"/>
                </a:rPr>
                <a:t>High Performance Computing</a:t>
              </a:r>
              <a:endParaRPr sz="1100" dirty="0">
                <a:latin typeface="Proxima Nova"/>
                <a:ea typeface="Proxima Nova"/>
                <a:cs typeface="Proxima Nova"/>
                <a:sym typeface="Proxima Nova"/>
              </a:endParaRPr>
            </a:p>
          </p:txBody>
        </p:sp>
        <p:sp>
          <p:nvSpPr>
            <p:cNvPr id="340" name="Shape 340"/>
            <p:cNvSpPr/>
            <p:nvPr/>
          </p:nvSpPr>
          <p:spPr>
            <a:xfrm>
              <a:off x="4447194" y="1739566"/>
              <a:ext cx="2440200" cy="2440200"/>
            </a:xfrm>
            <a:prstGeom prst="ellipse">
              <a:avLst/>
            </a:prstGeom>
            <a:solidFill>
              <a:srgbClr val="2F2F2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en-US" sz="2400" dirty="0">
                  <a:solidFill>
                    <a:schemeClr val="bg1"/>
                  </a:solidFill>
                  <a:latin typeface="Proxima Nova"/>
                  <a:ea typeface="Proxima Nova"/>
                  <a:cs typeface="Proxima Nova"/>
                  <a:sym typeface="Proxima Nova"/>
                </a:rPr>
                <a:t>User</a:t>
              </a:r>
              <a:endParaRPr sz="2400" dirty="0">
                <a:solidFill>
                  <a:schemeClr val="bg1"/>
                </a:solidFill>
                <a:latin typeface="Proxima Nova"/>
                <a:ea typeface="Proxima Nova"/>
                <a:cs typeface="Proxima Nova"/>
                <a:sym typeface="Proxima Nova"/>
              </a:endParaRPr>
            </a:p>
          </p:txBody>
        </p:sp>
        <p:sp>
          <p:nvSpPr>
            <p:cNvPr id="343" name="Shape 343"/>
            <p:cNvSpPr/>
            <p:nvPr/>
          </p:nvSpPr>
          <p:spPr>
            <a:xfrm>
              <a:off x="3566937" y="1297853"/>
              <a:ext cx="1423800" cy="1423800"/>
            </a:xfrm>
            <a:prstGeom prst="ellipse">
              <a:avLst/>
            </a:prstGeom>
            <a:solidFill>
              <a:srgbClr val="41414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bg1"/>
                  </a:solidFill>
                  <a:latin typeface="Proxima Nova"/>
                  <a:ea typeface="Proxima Nova"/>
                  <a:cs typeface="Proxima Nova"/>
                  <a:sym typeface="Proxima Nova"/>
                </a:rPr>
                <a:t>Subject Liaisons</a:t>
              </a:r>
              <a:endParaRPr dirty="0">
                <a:solidFill>
                  <a:schemeClr val="bg1"/>
                </a:solidFill>
                <a:latin typeface="Proxima Nova"/>
                <a:ea typeface="Proxima Nova"/>
                <a:cs typeface="Proxima Nova"/>
                <a:sym typeface="Proxima Nova"/>
              </a:endParaRPr>
            </a:p>
          </p:txBody>
        </p:sp>
        <p:sp>
          <p:nvSpPr>
            <p:cNvPr id="349" name="Shape 349"/>
            <p:cNvSpPr/>
            <p:nvPr/>
          </p:nvSpPr>
          <p:spPr>
            <a:xfrm>
              <a:off x="5887546" y="1114236"/>
              <a:ext cx="1432058" cy="1368129"/>
            </a:xfrm>
            <a:prstGeom prst="ellipse">
              <a:avLst/>
            </a:prstGeom>
            <a:solidFill>
              <a:srgbClr val="41414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r>
                <a:rPr lang="en-US" sz="1200" dirty="0">
                  <a:solidFill>
                    <a:srgbClr val="FFFFFF"/>
                  </a:solidFill>
                  <a:latin typeface="Proxima Nova"/>
                  <a:ea typeface="Proxima Nova"/>
                  <a:cs typeface="Proxima Nova"/>
                  <a:sym typeface="Proxima Nova"/>
                </a:rPr>
                <a:t>Center for Advanced Spatial Technology</a:t>
              </a:r>
            </a:p>
          </p:txBody>
        </p:sp>
        <p:sp>
          <p:nvSpPr>
            <p:cNvPr id="352" name="Shape 352"/>
            <p:cNvSpPr/>
            <p:nvPr/>
          </p:nvSpPr>
          <p:spPr>
            <a:xfrm>
              <a:off x="1333928" y="2355064"/>
              <a:ext cx="1498800" cy="1498800"/>
            </a:xfrm>
            <a:prstGeom prst="ellipse">
              <a:avLst/>
            </a:prstGeom>
            <a:solidFill>
              <a:srgbClr val="3D3D3D"/>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r>
                <a:rPr lang="en-US" sz="1300" dirty="0">
                  <a:solidFill>
                    <a:srgbClr val="FFFFFF"/>
                  </a:solidFill>
                  <a:latin typeface="Proxima Nova"/>
                  <a:ea typeface="Proxima Nova"/>
                  <a:cs typeface="Proxima Nova"/>
                  <a:sym typeface="Proxima Nova"/>
                </a:rPr>
                <a:t>Center for Statistical Research &amp; Consulting</a:t>
              </a:r>
            </a:p>
          </p:txBody>
        </p:sp>
        <p:sp>
          <p:nvSpPr>
            <p:cNvPr id="354" name="Shape 354"/>
            <p:cNvSpPr/>
            <p:nvPr/>
          </p:nvSpPr>
          <p:spPr>
            <a:xfrm rot="210711">
              <a:off x="4523208" y="956991"/>
              <a:ext cx="1363478" cy="1344870"/>
            </a:xfrm>
            <a:prstGeom prst="ellipse">
              <a:avLst/>
            </a:prstGeom>
            <a:solidFill>
              <a:srgbClr val="AAAAAA"/>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Proxima Nova"/>
                  <a:ea typeface="Proxima Nova"/>
                  <a:cs typeface="Proxima Nova"/>
                  <a:sym typeface="Proxima Nova"/>
                </a:rPr>
                <a:t>Data Services Librarian </a:t>
              </a:r>
              <a:endParaRPr dirty="0">
                <a:latin typeface="Proxima Nova"/>
                <a:ea typeface="Proxima Nova"/>
                <a:cs typeface="Proxima Nova"/>
                <a:sym typeface="Proxima Nova"/>
              </a:endParaRPr>
            </a:p>
          </p:txBody>
        </p:sp>
      </p:grpSp>
      <p:sp>
        <p:nvSpPr>
          <p:cNvPr id="331" name="Shape 3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Digital Scholarship Ecosystem</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0" name="Shape 360" title="Photograph of obsidian showing finely cracked surface"/>
          <p:cNvPicPr preferRelativeResize="0"/>
          <p:nvPr/>
        </p:nvPicPr>
        <p:blipFill>
          <a:blip r:embed="rId3">
            <a:alphaModFix/>
          </a:blip>
          <a:stretch>
            <a:fillRect/>
          </a:stretch>
        </p:blipFill>
        <p:spPr>
          <a:xfrm>
            <a:off x="311700" y="1000075"/>
            <a:ext cx="8450100" cy="3870600"/>
          </a:xfrm>
          <a:prstGeom prst="roundRect">
            <a:avLst>
              <a:gd name="adj" fmla="val 16667"/>
            </a:avLst>
          </a:prstGeom>
          <a:noFill/>
          <a:ln>
            <a:noFill/>
          </a:ln>
        </p:spPr>
      </p:pic>
      <p:sp>
        <p:nvSpPr>
          <p:cNvPr id="359" name="Shape 35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Consultations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2" name="Group 1" descr="Ideation to research to creation to dissemination" title="Stages of the research process">
            <a:extLst>
              <a:ext uri="{FF2B5EF4-FFF2-40B4-BE49-F238E27FC236}">
                <a16:creationId xmlns:a16="http://schemas.microsoft.com/office/drawing/2014/main" id="{89DFA090-62B8-6C4D-851A-FAEB4F0F6105}"/>
              </a:ext>
            </a:extLst>
          </p:cNvPr>
          <p:cNvGrpSpPr/>
          <p:nvPr/>
        </p:nvGrpSpPr>
        <p:grpSpPr>
          <a:xfrm>
            <a:off x="0" y="1189775"/>
            <a:ext cx="8938039" cy="669214"/>
            <a:chOff x="0" y="1189775"/>
            <a:chExt cx="8938039" cy="669214"/>
          </a:xfrm>
        </p:grpSpPr>
        <p:sp>
          <p:nvSpPr>
            <p:cNvPr id="369" name="Shape 369"/>
            <p:cNvSpPr/>
            <p:nvPr/>
          </p:nvSpPr>
          <p:spPr>
            <a:xfrm>
              <a:off x="6396739" y="1189775"/>
              <a:ext cx="2541300" cy="669000"/>
            </a:xfrm>
            <a:prstGeom prst="chevron">
              <a:avLst>
                <a:gd name="adj" fmla="val 50000"/>
              </a:avLst>
            </a:prstGeom>
            <a:solidFill>
              <a:schemeClr val="bg2">
                <a:lumMod val="40000"/>
                <a:lumOff val="60000"/>
              </a:schemeClr>
            </a:solidFill>
            <a:ln>
              <a:solidFill>
                <a:schemeClr val="bg2">
                  <a:lumMod val="40000"/>
                  <a:lumOff val="60000"/>
                </a:schemeClr>
              </a:solidFill>
            </a:ln>
          </p:spPr>
          <p:txBody>
            <a:bodyPr spcFirstLastPara="1" wrap="square" lIns="91425" tIns="91425" rIns="91425" bIns="91425" anchor="ctr" anchorCtr="0">
              <a:noAutofit/>
            </a:bodyPr>
            <a:lstStyle/>
            <a:p>
              <a:pPr marL="0" lvl="0" indent="0" algn="ctr">
                <a:spcBef>
                  <a:spcPts val="0"/>
                </a:spcBef>
                <a:spcAft>
                  <a:spcPts val="0"/>
                </a:spcAft>
                <a:buNone/>
              </a:pPr>
              <a:r>
                <a:rPr lang="en" dirty="0">
                  <a:solidFill>
                    <a:schemeClr val="bg2">
                      <a:lumMod val="50000"/>
                    </a:schemeClr>
                  </a:solidFill>
                  <a:latin typeface="Proxima Nova"/>
                  <a:ea typeface="Proxima Nova"/>
                  <a:cs typeface="Proxima Nova"/>
                  <a:sym typeface="Proxima Nova"/>
                </a:rPr>
                <a:t>Dissemination</a:t>
              </a:r>
              <a:endParaRPr dirty="0">
                <a:solidFill>
                  <a:schemeClr val="bg2">
                    <a:lumMod val="50000"/>
                  </a:schemeClr>
                </a:solidFill>
                <a:latin typeface="Proxima Nova"/>
                <a:ea typeface="Proxima Nova"/>
                <a:cs typeface="Proxima Nova"/>
                <a:sym typeface="Proxima Nova"/>
              </a:endParaRPr>
            </a:p>
          </p:txBody>
        </p:sp>
        <p:sp>
          <p:nvSpPr>
            <p:cNvPr id="368" name="Shape 368"/>
            <p:cNvSpPr/>
            <p:nvPr/>
          </p:nvSpPr>
          <p:spPr>
            <a:xfrm>
              <a:off x="4329974" y="1189775"/>
              <a:ext cx="2541300" cy="669000"/>
            </a:xfrm>
            <a:prstGeom prst="chevron">
              <a:avLst>
                <a:gd name="adj" fmla="val 50000"/>
              </a:avLst>
            </a:prstGeom>
            <a:solidFill>
              <a:schemeClr val="bg2">
                <a:lumMod val="60000"/>
                <a:lumOff val="40000"/>
              </a:schemeClr>
            </a:solidFill>
            <a:ln>
              <a:solidFill>
                <a:schemeClr val="bg2">
                  <a:lumMod val="60000"/>
                  <a:lumOff val="40000"/>
                </a:schemeClr>
              </a:solidFill>
            </a:ln>
          </p:spPr>
          <p:txBody>
            <a:bodyPr spcFirstLastPara="1" wrap="square" lIns="91425" tIns="91425" rIns="91425" bIns="91425" anchor="ctr" anchorCtr="0">
              <a:noAutofit/>
            </a:bodyPr>
            <a:lstStyle/>
            <a:p>
              <a:pPr marL="0" lvl="0" indent="0" algn="ctr">
                <a:spcBef>
                  <a:spcPts val="0"/>
                </a:spcBef>
                <a:spcAft>
                  <a:spcPts val="0"/>
                </a:spcAft>
                <a:buNone/>
              </a:pPr>
              <a:r>
                <a:rPr lang="en" dirty="0">
                  <a:solidFill>
                    <a:schemeClr val="bg2">
                      <a:lumMod val="50000"/>
                    </a:schemeClr>
                  </a:solidFill>
                  <a:latin typeface="Proxima Nova"/>
                  <a:ea typeface="Proxima Nova"/>
                  <a:cs typeface="Proxima Nova"/>
                  <a:sym typeface="Proxima Nova"/>
                </a:rPr>
                <a:t>Creation</a:t>
              </a:r>
              <a:endParaRPr dirty="0">
                <a:solidFill>
                  <a:schemeClr val="bg2">
                    <a:lumMod val="50000"/>
                  </a:schemeClr>
                </a:solidFill>
                <a:latin typeface="Proxima Nova"/>
                <a:ea typeface="Proxima Nova"/>
                <a:cs typeface="Proxima Nova"/>
                <a:sym typeface="Proxima Nova"/>
              </a:endParaRPr>
            </a:p>
          </p:txBody>
        </p:sp>
        <p:sp>
          <p:nvSpPr>
            <p:cNvPr id="367" name="Shape 367"/>
            <p:cNvSpPr/>
            <p:nvPr/>
          </p:nvSpPr>
          <p:spPr>
            <a:xfrm>
              <a:off x="2263425" y="1189775"/>
              <a:ext cx="2541300" cy="669000"/>
            </a:xfrm>
            <a:prstGeom prst="chevron">
              <a:avLst>
                <a:gd name="adj" fmla="val 50000"/>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rgbClr val="FFFFFF"/>
                  </a:solidFill>
                  <a:latin typeface="Proxima Nova"/>
                  <a:ea typeface="Proxima Nova"/>
                  <a:cs typeface="Proxima Nova"/>
                  <a:sym typeface="Proxima Nova"/>
                </a:rPr>
                <a:t>Research</a:t>
              </a:r>
              <a:endParaRPr>
                <a:solidFill>
                  <a:srgbClr val="FFFFFF"/>
                </a:solidFill>
                <a:latin typeface="Proxima Nova"/>
                <a:ea typeface="Proxima Nova"/>
                <a:cs typeface="Proxima Nova"/>
                <a:sym typeface="Proxima Nova"/>
              </a:endParaRPr>
            </a:p>
          </p:txBody>
        </p:sp>
        <p:sp>
          <p:nvSpPr>
            <p:cNvPr id="366" name="Shape 366"/>
            <p:cNvSpPr/>
            <p:nvPr/>
          </p:nvSpPr>
          <p:spPr>
            <a:xfrm>
              <a:off x="0" y="1189989"/>
              <a:ext cx="2726700" cy="669000"/>
            </a:xfrm>
            <a:prstGeom prst="homePlate">
              <a:avLst>
                <a:gd name="adj" fmla="val 50000"/>
              </a:avLst>
            </a:prstGeom>
            <a:solidFill>
              <a:schemeClr val="bg2">
                <a:lumMod val="50000"/>
              </a:schemeClr>
            </a:solidFill>
            <a:ln>
              <a:solidFill>
                <a:schemeClr val="bg2">
                  <a:lumMod val="50000"/>
                </a:schemeClr>
              </a:solidFill>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rgbClr val="FFFFFF"/>
                  </a:solidFill>
                  <a:latin typeface="Proxima Nova"/>
                  <a:ea typeface="Proxima Nova"/>
                  <a:cs typeface="Proxima Nova"/>
                  <a:sym typeface="Proxima Nova"/>
                </a:rPr>
                <a:t>Ideation</a:t>
              </a:r>
              <a:endParaRPr>
                <a:solidFill>
                  <a:srgbClr val="FFFFFF"/>
                </a:solidFill>
                <a:latin typeface="Proxima Nova"/>
                <a:ea typeface="Proxima Nova"/>
                <a:cs typeface="Proxima Nova"/>
                <a:sym typeface="Proxima Nova"/>
              </a:endParaRPr>
            </a:p>
          </p:txBody>
        </p:sp>
      </p:grpSp>
      <p:sp>
        <p:nvSpPr>
          <p:cNvPr id="365" name="Shape 36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Consultations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Shape 374" title="Labyrinth"/>
          <p:cNvPicPr preferRelativeResize="0"/>
          <p:nvPr/>
        </p:nvPicPr>
        <p:blipFill rotWithShape="1">
          <a:blip r:embed="rId3">
            <a:alphaModFix/>
          </a:blip>
          <a:srcRect l="4297" r="5992" b="6742"/>
          <a:stretch/>
        </p:blipFill>
        <p:spPr>
          <a:xfrm>
            <a:off x="0" y="0"/>
            <a:ext cx="9144000" cy="5208074"/>
          </a:xfrm>
          <a:prstGeom prst="rect">
            <a:avLst/>
          </a:prstGeom>
          <a:noFill/>
          <a:ln>
            <a:noFill/>
          </a:ln>
        </p:spPr>
      </p:pic>
      <p:sp>
        <p:nvSpPr>
          <p:cNvPr id="375" name="Shape 375"/>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Problem Solving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Hand holding camera lens through which beach landscape can be seen"/>
          <p:cNvPicPr preferRelativeResize="0"/>
          <p:nvPr/>
        </p:nvPicPr>
        <p:blipFill rotWithShape="1">
          <a:blip r:embed="rId3">
            <a:alphaModFix/>
          </a:blip>
          <a:srcRect l="1959" t="1323" r="1969" b="1323"/>
          <a:stretch/>
        </p:blipFill>
        <p:spPr>
          <a:xfrm>
            <a:off x="0" y="0"/>
            <a:ext cx="9144000" cy="5143501"/>
          </a:xfrm>
          <a:prstGeom prst="rect">
            <a:avLst/>
          </a:prstGeom>
          <a:noFill/>
          <a:ln>
            <a:noFill/>
          </a:ln>
        </p:spPr>
      </p:pic>
      <p:sp>
        <p:nvSpPr>
          <p:cNvPr id="381" name="Shape 38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Focus and Scope</a:t>
            </a:r>
            <a:endParaRPr>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ar drives up a steep switchback in a desert landscape"/>
          <p:cNvPicPr preferRelativeResize="0"/>
          <p:nvPr/>
        </p:nvPicPr>
        <p:blipFill rotWithShape="1">
          <a:blip r:embed="rId3">
            <a:alphaModFix/>
          </a:blip>
          <a:srcRect l="1448"/>
          <a:stretch/>
        </p:blipFill>
        <p:spPr>
          <a:xfrm>
            <a:off x="-53800" y="0"/>
            <a:ext cx="9197798" cy="5143501"/>
          </a:xfrm>
          <a:prstGeom prst="rect">
            <a:avLst/>
          </a:prstGeom>
          <a:noFill/>
          <a:ln>
            <a:noFill/>
          </a:ln>
        </p:spPr>
      </p:pic>
      <p:sp>
        <p:nvSpPr>
          <p:cNvPr id="387" name="Shape 387"/>
          <p:cNvSpPr txBox="1">
            <a:spLocks noGrp="1"/>
          </p:cNvSpPr>
          <p:nvPr>
            <p:ph type="title"/>
          </p:nvPr>
        </p:nvSpPr>
        <p:spPr>
          <a:xfrm>
            <a:off x="408025" y="3275025"/>
            <a:ext cx="3088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Life of its own</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body" idx="1"/>
          </p:nvPr>
        </p:nvSpPr>
        <p:spPr>
          <a:xfrm>
            <a:off x="311700" y="923875"/>
            <a:ext cx="88323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Panel 1, </a:t>
            </a:r>
            <a:r>
              <a:rPr lang="en"/>
              <a:t>12:45–1:05</a:t>
            </a:r>
            <a:endParaRPr/>
          </a:p>
          <a:p>
            <a:pPr marL="457200" lvl="0" indent="-406400" rtl="0">
              <a:spcBef>
                <a:spcPts val="1600"/>
              </a:spcBef>
              <a:spcAft>
                <a:spcPts val="0"/>
              </a:spcAft>
              <a:buSzPts val="2800"/>
              <a:buChar char="●"/>
            </a:pPr>
            <a:r>
              <a:rPr lang="en"/>
              <a:t>Digital scholarship and academic libraries </a:t>
            </a:r>
            <a:endParaRPr/>
          </a:p>
          <a:p>
            <a:pPr marL="457200" lvl="0" indent="-406400" rtl="0">
              <a:spcBef>
                <a:spcPts val="0"/>
              </a:spcBef>
              <a:spcAft>
                <a:spcPts val="0"/>
              </a:spcAft>
              <a:buSzPts val="2800"/>
              <a:buChar char="●"/>
            </a:pPr>
            <a:r>
              <a:rPr lang="en"/>
              <a:t>Digital scholarship project design and management </a:t>
            </a:r>
            <a:endParaRPr/>
          </a:p>
          <a:p>
            <a:pPr marL="0" lvl="0" indent="0" rtl="0">
              <a:spcBef>
                <a:spcPts val="1600"/>
              </a:spcBef>
              <a:spcAft>
                <a:spcPts val="0"/>
              </a:spcAft>
              <a:buNone/>
            </a:pPr>
            <a:r>
              <a:rPr lang="en" b="1"/>
              <a:t>Activity 1, </a:t>
            </a:r>
            <a:r>
              <a:rPr lang="en"/>
              <a:t>1:05–1:55</a:t>
            </a:r>
            <a:endParaRPr/>
          </a:p>
          <a:p>
            <a:pPr marL="457200" lvl="0" indent="-406400" rtl="0">
              <a:spcBef>
                <a:spcPts val="1600"/>
              </a:spcBef>
              <a:spcAft>
                <a:spcPts val="0"/>
              </a:spcAft>
              <a:buSzPts val="2800"/>
              <a:buChar char="●"/>
            </a:pPr>
            <a:r>
              <a:rPr lang="en"/>
              <a:t>Deconstructing digital scholarship projects</a:t>
            </a:r>
            <a:endParaRPr/>
          </a:p>
          <a:p>
            <a:pPr marL="0" lvl="0" indent="0" rtl="0">
              <a:spcBef>
                <a:spcPts val="1600"/>
              </a:spcBef>
              <a:spcAft>
                <a:spcPts val="1600"/>
              </a:spcAft>
              <a:buNone/>
            </a:pPr>
            <a:r>
              <a:rPr lang="en" b="1"/>
              <a:t>Break, </a:t>
            </a:r>
            <a:r>
              <a:rPr lang="en"/>
              <a:t>1:55–2:05</a:t>
            </a:r>
            <a:endParaRPr/>
          </a:p>
        </p:txBody>
      </p:sp>
      <p:sp>
        <p:nvSpPr>
          <p:cNvPr id="85" name="Shape 8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Schedule: Part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title="Theater masks made up of word clouds of synonyms for worthless (tragedy) and valuable (comedy)"/>
          <p:cNvPicPr preferRelativeResize="0"/>
          <p:nvPr/>
        </p:nvPicPr>
        <p:blipFill>
          <a:blip r:embed="rId3">
            <a:alphaModFix/>
          </a:blip>
          <a:stretch>
            <a:fillRect/>
          </a:stretch>
        </p:blipFill>
        <p:spPr>
          <a:xfrm>
            <a:off x="-158892" y="0"/>
            <a:ext cx="9302890" cy="5143499"/>
          </a:xfrm>
          <a:prstGeom prst="rect">
            <a:avLst/>
          </a:prstGeom>
          <a:noFill/>
          <a:ln>
            <a:noFill/>
          </a:ln>
        </p:spPr>
      </p:pic>
      <p:sp>
        <p:nvSpPr>
          <p:cNvPr id="393" name="Shape 393"/>
          <p:cNvSpPr txBox="1">
            <a:spLocks noGrp="1"/>
          </p:cNvSpPr>
          <p:nvPr>
            <p:ph type="title"/>
          </p:nvPr>
        </p:nvSpPr>
        <p:spPr>
          <a:xfrm>
            <a:off x="494600" y="4286525"/>
            <a:ext cx="1452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Value</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400" name="Shape 400" title="In the crisp foreground, two different people's hands hold video game controllers; in the background, a TV screen displaying the game"/>
          <p:cNvPicPr preferRelativeResize="0"/>
          <p:nvPr/>
        </p:nvPicPr>
        <p:blipFill>
          <a:blip r:embed="rId3">
            <a:alphaModFix/>
          </a:blip>
          <a:stretch>
            <a:fillRect/>
          </a:stretch>
        </p:blipFill>
        <p:spPr>
          <a:xfrm>
            <a:off x="0" y="0"/>
            <a:ext cx="9144000" cy="5143501"/>
          </a:xfrm>
          <a:prstGeom prst="rect">
            <a:avLst/>
          </a:prstGeom>
          <a:noFill/>
          <a:ln>
            <a:noFill/>
          </a:ln>
        </p:spPr>
      </p:pic>
      <p:grpSp>
        <p:nvGrpSpPr>
          <p:cNvPr id="3" name="Group 2" descr="Project scope, gaming, virtual reality" title="Aspects of this example">
            <a:extLst>
              <a:ext uri="{FF2B5EF4-FFF2-40B4-BE49-F238E27FC236}">
                <a16:creationId xmlns:a16="http://schemas.microsoft.com/office/drawing/2014/main" id="{663C688B-410C-2F49-8913-2C682C027352}"/>
              </a:ext>
            </a:extLst>
          </p:cNvPr>
          <p:cNvGrpSpPr/>
          <p:nvPr/>
        </p:nvGrpSpPr>
        <p:grpSpPr>
          <a:xfrm>
            <a:off x="256750" y="174175"/>
            <a:ext cx="8928825" cy="1150450"/>
            <a:chOff x="256750" y="174175"/>
            <a:chExt cx="8928825" cy="1150450"/>
          </a:xfrm>
        </p:grpSpPr>
        <p:sp>
          <p:nvSpPr>
            <p:cNvPr id="403" name="Shape 403"/>
            <p:cNvSpPr txBox="1"/>
            <p:nvPr/>
          </p:nvSpPr>
          <p:spPr>
            <a:xfrm>
              <a:off x="7618975" y="1035725"/>
              <a:ext cx="1566600" cy="270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Proxima Nova"/>
                  <a:ea typeface="Proxima Nova"/>
                  <a:cs typeface="Proxima Nova"/>
                  <a:sym typeface="Proxima Nova"/>
                </a:rPr>
                <a:t>Virtual Reality</a:t>
              </a:r>
              <a:endParaRPr dirty="0">
                <a:latin typeface="Proxima Nova"/>
                <a:ea typeface="Proxima Nova"/>
                <a:cs typeface="Proxima Nova"/>
                <a:sym typeface="Proxima Nova"/>
              </a:endParaRPr>
            </a:p>
          </p:txBody>
        </p:sp>
        <p:sp>
          <p:nvSpPr>
            <p:cNvPr id="402" name="Shape 402"/>
            <p:cNvSpPr txBox="1"/>
            <p:nvPr/>
          </p:nvSpPr>
          <p:spPr>
            <a:xfrm>
              <a:off x="1929875" y="174175"/>
              <a:ext cx="4634700" cy="270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dirty="0">
                  <a:latin typeface="Proxima Nova"/>
                  <a:ea typeface="Proxima Nova"/>
                  <a:cs typeface="Proxima Nova"/>
                  <a:sym typeface="Proxima Nova"/>
                </a:rPr>
                <a:t>Gaming</a:t>
              </a:r>
              <a:endParaRPr dirty="0">
                <a:latin typeface="Proxima Nova"/>
                <a:ea typeface="Proxima Nova"/>
                <a:cs typeface="Proxima Nova"/>
                <a:sym typeface="Proxima Nova"/>
              </a:endParaRPr>
            </a:p>
          </p:txBody>
        </p:sp>
        <p:sp>
          <p:nvSpPr>
            <p:cNvPr id="401" name="Shape 401"/>
            <p:cNvSpPr txBox="1"/>
            <p:nvPr/>
          </p:nvSpPr>
          <p:spPr>
            <a:xfrm>
              <a:off x="256750" y="1017725"/>
              <a:ext cx="1768200" cy="306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Proxima Nova"/>
                  <a:ea typeface="Proxima Nova"/>
                  <a:cs typeface="Proxima Nova"/>
                  <a:sym typeface="Proxima Nova"/>
                </a:rPr>
                <a:t>Project Scope</a:t>
              </a:r>
              <a:endParaRPr dirty="0">
                <a:latin typeface="Proxima Nova"/>
                <a:ea typeface="Proxima Nova"/>
                <a:cs typeface="Proxima Nova"/>
                <a:sym typeface="Proxima Nova"/>
              </a:endParaRPr>
            </a:p>
          </p:txBody>
        </p:sp>
      </p:grpSp>
      <p:sp>
        <p:nvSpPr>
          <p:cNvPr id="2" name="Title 1" hidden="1">
            <a:extLst>
              <a:ext uri="{FF2B5EF4-FFF2-40B4-BE49-F238E27FC236}">
                <a16:creationId xmlns:a16="http://schemas.microsoft.com/office/drawing/2014/main" id="{353C28CF-10E0-6D45-B664-A2B851F9F02F}"/>
              </a:ext>
            </a:extLst>
          </p:cNvPr>
          <p:cNvSpPr>
            <a:spLocks noGrp="1"/>
          </p:cNvSpPr>
          <p:nvPr>
            <p:ph type="title"/>
          </p:nvPr>
        </p:nvSpPr>
        <p:spPr/>
        <p:txBody>
          <a:bodyPr/>
          <a:lstStyle/>
          <a:p>
            <a:r>
              <a:rPr lang="en-US" dirty="0"/>
              <a:t>Gaming Example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a:t>Activity 2:</a:t>
            </a:r>
            <a:endParaRPr b="1"/>
          </a:p>
          <a:p>
            <a:pPr marL="0" lvl="0" indent="0" rtl="0">
              <a:spcBef>
                <a:spcPts val="0"/>
              </a:spcBef>
              <a:spcAft>
                <a:spcPts val="0"/>
              </a:spcAft>
              <a:buNone/>
            </a:pPr>
            <a:r>
              <a:rPr lang="en"/>
              <a:t>Practicing </a:t>
            </a:r>
            <a:br>
              <a:rPr lang="en"/>
            </a:br>
            <a:r>
              <a:rPr lang="en"/>
              <a:t>Digital Scholarship Consultations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Shape 414"/>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Don’t hesitate to stay in touch.</a:t>
            </a:r>
            <a:endParaRPr/>
          </a:p>
        </p:txBody>
      </p:sp>
      <p:sp>
        <p:nvSpPr>
          <p:cNvPr id="413" name="Shape 413"/>
          <p:cNvSpPr txBox="1">
            <a:spLocks noGrp="1"/>
          </p:cNvSpPr>
          <p:nvPr>
            <p:ph type="title"/>
          </p:nvPr>
        </p:nvSpPr>
        <p:spPr>
          <a:xfrm>
            <a:off x="311700" y="991475"/>
            <a:ext cx="8520600" cy="1917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12000"/>
              <a:t>Thank you!</a:t>
            </a:r>
            <a:endParaRPr sz="1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Shape 420"/>
          <p:cNvSpPr txBox="1">
            <a:spLocks noGrp="1"/>
          </p:cNvSpPr>
          <p:nvPr>
            <p:ph type="body" idx="1"/>
          </p:nvPr>
        </p:nvSpPr>
        <p:spPr>
          <a:xfrm>
            <a:off x="155850" y="3071300"/>
            <a:ext cx="8832300" cy="90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u="sng">
                <a:solidFill>
                  <a:schemeClr val="dk2"/>
                </a:solidFill>
                <a:hlinkClick r:id="rId3"/>
              </a:rPr>
              <a:t>github.com/ACRLDigSchol/deconstructing-consultations</a:t>
            </a:r>
            <a:endParaRPr sz="2400">
              <a:solidFill>
                <a:schemeClr val="dk2"/>
              </a:solidFill>
            </a:endParaRPr>
          </a:p>
        </p:txBody>
      </p:sp>
      <p:sp>
        <p:nvSpPr>
          <p:cNvPr id="419" name="Shape 419"/>
          <p:cNvSpPr txBox="1">
            <a:spLocks noGrp="1"/>
          </p:cNvSpPr>
          <p:nvPr>
            <p:ph type="title"/>
          </p:nvPr>
        </p:nvSpPr>
        <p:spPr>
          <a:xfrm>
            <a:off x="311700" y="991475"/>
            <a:ext cx="8520600" cy="191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0000"/>
              <a:t>Re-use, adapt!</a:t>
            </a:r>
            <a:endParaRPr sz="10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Shape 4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rtl="0">
              <a:spcBef>
                <a:spcPts val="0"/>
              </a:spcBef>
              <a:spcAft>
                <a:spcPts val="0"/>
              </a:spcAft>
              <a:buSzPts val="2800"/>
              <a:buChar char="●"/>
            </a:pPr>
            <a:r>
              <a:rPr lang="en" dirty="0"/>
              <a:t>Bridging the Gap: Supporting Subject Liaisons to Become Ambassadors for Digital Scholarship in Academic Libraries</a:t>
            </a:r>
            <a:endParaRPr dirty="0"/>
          </a:p>
          <a:p>
            <a:pPr marL="914400" lvl="1" indent="-355600" rtl="0">
              <a:spcBef>
                <a:spcPts val="0"/>
              </a:spcBef>
              <a:spcAft>
                <a:spcPts val="0"/>
              </a:spcAft>
              <a:buSzPts val="2000"/>
              <a:buChar char="○"/>
            </a:pPr>
            <a:r>
              <a:rPr lang="en" dirty="0"/>
              <a:t>Sunday, 4:00–5:00</a:t>
            </a:r>
            <a:endParaRPr dirty="0"/>
          </a:p>
          <a:p>
            <a:pPr marL="914400" lvl="1" indent="-355600" rtl="0">
              <a:spcBef>
                <a:spcPts val="0"/>
              </a:spcBef>
              <a:spcAft>
                <a:spcPts val="0"/>
              </a:spcAft>
              <a:buSzPts val="2000"/>
              <a:buChar char="○"/>
            </a:pPr>
            <a:r>
              <a:rPr lang="en" dirty="0" err="1"/>
              <a:t>Morial</a:t>
            </a:r>
            <a:r>
              <a:rPr lang="en" dirty="0"/>
              <a:t> Convention Center, Rm 392 Favorite</a:t>
            </a:r>
            <a:endParaRPr dirty="0"/>
          </a:p>
          <a:p>
            <a:pPr marL="457200" lvl="0" indent="-406400" rtl="0">
              <a:spcBef>
                <a:spcPts val="0"/>
              </a:spcBef>
              <a:spcAft>
                <a:spcPts val="0"/>
              </a:spcAft>
              <a:buSzPts val="2800"/>
              <a:buChar char="●"/>
            </a:pPr>
            <a:r>
              <a:rPr lang="en" dirty="0"/>
              <a:t>Digital Scholarship Section Social</a:t>
            </a:r>
            <a:endParaRPr dirty="0"/>
          </a:p>
          <a:p>
            <a:pPr marL="914400" lvl="1" indent="-355600" rtl="0">
              <a:spcBef>
                <a:spcPts val="0"/>
              </a:spcBef>
              <a:spcAft>
                <a:spcPts val="0"/>
              </a:spcAft>
              <a:buSzPts val="2000"/>
              <a:buChar char="○"/>
            </a:pPr>
            <a:r>
              <a:rPr lang="en" dirty="0"/>
              <a:t>Sunday, 6:00–8:00</a:t>
            </a:r>
            <a:endParaRPr dirty="0"/>
          </a:p>
          <a:p>
            <a:pPr marL="914400" lvl="1" indent="-355600" rtl="0">
              <a:spcBef>
                <a:spcPts val="0"/>
              </a:spcBef>
              <a:spcAft>
                <a:spcPts val="0"/>
              </a:spcAft>
              <a:buSzPts val="2000"/>
              <a:buChar char="○"/>
            </a:pPr>
            <a:r>
              <a:rPr lang="en" dirty="0"/>
              <a:t>Bakery Bar, 1179 Annunciation St</a:t>
            </a:r>
            <a:endParaRPr dirty="0"/>
          </a:p>
        </p:txBody>
      </p:sp>
      <p:sp>
        <p:nvSpPr>
          <p:cNvPr id="425" name="Shape 4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See you again this weekend at ALA?!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Panel 2, </a:t>
            </a:r>
            <a:r>
              <a:rPr lang="en"/>
              <a:t>2:05–2:35</a:t>
            </a:r>
            <a:endParaRPr/>
          </a:p>
          <a:p>
            <a:pPr marL="457200" marR="0" lvl="0" indent="-406400" algn="l" rtl="0">
              <a:lnSpc>
                <a:spcPct val="115000"/>
              </a:lnSpc>
              <a:spcBef>
                <a:spcPts val="1600"/>
              </a:spcBef>
              <a:spcAft>
                <a:spcPts val="0"/>
              </a:spcAft>
              <a:buSzPts val="2800"/>
              <a:buChar char="●"/>
            </a:pPr>
            <a:r>
              <a:rPr lang="en"/>
              <a:t>How consultations work at three universities</a:t>
            </a:r>
            <a:endParaRPr/>
          </a:p>
          <a:p>
            <a:pPr marL="914400" marR="0" lvl="1" indent="-355600" algn="l" rtl="0">
              <a:lnSpc>
                <a:spcPct val="115000"/>
              </a:lnSpc>
              <a:spcBef>
                <a:spcPts val="0"/>
              </a:spcBef>
              <a:spcAft>
                <a:spcPts val="0"/>
              </a:spcAft>
              <a:buSzPts val="2000"/>
              <a:buChar char="○"/>
            </a:pPr>
            <a:r>
              <a:rPr lang="en"/>
              <a:t>CU Boulder</a:t>
            </a:r>
            <a:endParaRPr/>
          </a:p>
          <a:p>
            <a:pPr marL="914400" marR="0" lvl="1" indent="-355600" algn="l" rtl="0">
              <a:lnSpc>
                <a:spcPct val="115000"/>
              </a:lnSpc>
              <a:spcBef>
                <a:spcPts val="0"/>
              </a:spcBef>
              <a:spcAft>
                <a:spcPts val="0"/>
              </a:spcAft>
              <a:buSzPts val="2000"/>
              <a:buChar char="○"/>
            </a:pPr>
            <a:r>
              <a:rPr lang="en"/>
              <a:t>University of Michigan</a:t>
            </a:r>
            <a:endParaRPr/>
          </a:p>
          <a:p>
            <a:pPr marL="914400" marR="0" lvl="1" indent="-355600" algn="l" rtl="0">
              <a:lnSpc>
                <a:spcPct val="115000"/>
              </a:lnSpc>
              <a:spcBef>
                <a:spcPts val="0"/>
              </a:spcBef>
              <a:spcAft>
                <a:spcPts val="0"/>
              </a:spcAft>
              <a:buSzPts val="2000"/>
              <a:buChar char="○"/>
            </a:pPr>
            <a:r>
              <a:rPr lang="en"/>
              <a:t>University of Arkansas</a:t>
            </a:r>
            <a:endParaRPr/>
          </a:p>
          <a:p>
            <a:pPr marL="0" lvl="0" indent="0" rtl="0">
              <a:spcBef>
                <a:spcPts val="1600"/>
              </a:spcBef>
              <a:spcAft>
                <a:spcPts val="0"/>
              </a:spcAft>
              <a:buNone/>
            </a:pPr>
            <a:r>
              <a:rPr lang="en" b="1"/>
              <a:t>Activity 2, </a:t>
            </a:r>
            <a:r>
              <a:rPr lang="en"/>
              <a:t>2:35–3:15</a:t>
            </a:r>
            <a:endParaRPr/>
          </a:p>
          <a:p>
            <a:pPr marL="457200" lvl="0" indent="-406400" rtl="0">
              <a:spcBef>
                <a:spcPts val="1600"/>
              </a:spcBef>
              <a:spcAft>
                <a:spcPts val="0"/>
              </a:spcAft>
              <a:buSzPts val="2800"/>
              <a:buChar char="●"/>
            </a:pPr>
            <a:r>
              <a:rPr lang="en"/>
              <a:t>Practicing digital scholarship consultations</a:t>
            </a:r>
            <a:endParaRPr/>
          </a:p>
        </p:txBody>
      </p:sp>
      <p:sp>
        <p:nvSpPr>
          <p:cNvPr id="91" name="Shape 9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Schedule: Part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title="Four ice cubes because this slide is an ice breaker activity"/>
          <p:cNvPicPr preferRelativeResize="0"/>
          <p:nvPr/>
        </p:nvPicPr>
        <p:blipFill>
          <a:blip r:embed="rId3">
            <a:alphaModFix/>
          </a:blip>
          <a:stretch>
            <a:fillRect/>
          </a:stretch>
        </p:blipFill>
        <p:spPr>
          <a:xfrm>
            <a:off x="0" y="-24975"/>
            <a:ext cx="9143999" cy="5168475"/>
          </a:xfrm>
          <a:prstGeom prst="rect">
            <a:avLst/>
          </a:prstGeom>
          <a:noFill/>
          <a:ln>
            <a:noFill/>
          </a:ln>
        </p:spPr>
      </p:pic>
      <p:sp>
        <p:nvSpPr>
          <p:cNvPr id="98" name="Shape 98"/>
          <p:cNvSpPr txBox="1">
            <a:spLocks noGrp="1"/>
          </p:cNvSpPr>
          <p:nvPr>
            <p:ph type="title"/>
          </p:nvPr>
        </p:nvSpPr>
        <p:spPr>
          <a:xfrm>
            <a:off x="207850" y="93300"/>
            <a:ext cx="4696200" cy="1755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600"/>
              <a:t>Line up in order of how far you traveled to get to New Orleans!</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title"/>
          </p:nvPr>
        </p:nvSpPr>
        <p:spPr>
          <a:xfrm>
            <a:off x="510450" y="3160825"/>
            <a:ext cx="8123100" cy="58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a:t>Brianna Marshall</a:t>
            </a:r>
            <a:endParaRPr sz="3000"/>
          </a:p>
        </p:txBody>
      </p:sp>
      <p:sp>
        <p:nvSpPr>
          <p:cNvPr id="103" name="Shape 10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500"/>
              <a:t>Digital Scholarship &amp; Academic Libraries</a:t>
            </a:r>
            <a:endParaRPr sz="3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Shape 110" title="Background image of bright green, pink, and blue streaks of paint"/>
          <p:cNvPicPr preferRelativeResize="0"/>
          <p:nvPr/>
        </p:nvPicPr>
        <p:blipFill rotWithShape="1">
          <a:blip r:embed="rId3">
            <a:alphaModFix/>
          </a:blip>
          <a:srcRect l="3044" t="-119" b="20209"/>
          <a:stretch/>
        </p:blipFill>
        <p:spPr>
          <a:xfrm>
            <a:off x="0" y="0"/>
            <a:ext cx="9143676" cy="5143500"/>
          </a:xfrm>
          <a:prstGeom prst="rect">
            <a:avLst/>
          </a:prstGeom>
          <a:noFill/>
          <a:ln>
            <a:noFill/>
          </a:ln>
        </p:spPr>
      </p:pic>
      <p:sp>
        <p:nvSpPr>
          <p:cNvPr id="113" name="Shape 113"/>
          <p:cNvSpPr txBox="1"/>
          <p:nvPr/>
        </p:nvSpPr>
        <p:spPr>
          <a:xfrm>
            <a:off x="3197125" y="4756200"/>
            <a:ext cx="5395800" cy="38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highlight>
                  <a:srgbClr val="1C4587"/>
                </a:highlight>
              </a:rPr>
              <a:t>I</a:t>
            </a:r>
            <a:r>
              <a:rPr lang="en">
                <a:solidFill>
                  <a:srgbClr val="FFFFFF"/>
                </a:solidFill>
                <a:highlight>
                  <a:srgbClr val="1C4587"/>
                </a:highlight>
                <a:latin typeface="Proxima Nova"/>
                <a:ea typeface="Proxima Nova"/>
                <a:cs typeface="Proxima Nova"/>
                <a:sym typeface="Proxima Nova"/>
              </a:rPr>
              <a:t>mage used courtesy of Flickr user beamahan (CC BY NC ND)</a:t>
            </a:r>
            <a:endParaRPr>
              <a:solidFill>
                <a:srgbClr val="FFFFFF"/>
              </a:solidFill>
              <a:highlight>
                <a:srgbClr val="1C4587"/>
              </a:highlight>
              <a:latin typeface="Proxima Nova"/>
              <a:ea typeface="Proxima Nova"/>
              <a:cs typeface="Proxima Nova"/>
              <a:sym typeface="Proxima Nova"/>
            </a:endParaRPr>
          </a:p>
        </p:txBody>
      </p:sp>
      <p:sp>
        <p:nvSpPr>
          <p:cNvPr id="112" name="Shape 112"/>
          <p:cNvSpPr txBox="1">
            <a:spLocks noGrp="1"/>
          </p:cNvSpPr>
          <p:nvPr>
            <p:ph type="body" idx="1"/>
          </p:nvPr>
        </p:nvSpPr>
        <p:spPr>
          <a:xfrm>
            <a:off x="355950" y="3853950"/>
            <a:ext cx="8520600" cy="59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b="1">
                <a:solidFill>
                  <a:srgbClr val="434343"/>
                </a:solidFill>
              </a:rPr>
              <a:t>Abby Smith Rumsey, </a:t>
            </a:r>
            <a:r>
              <a:rPr lang="en" sz="2400" b="1" u="sng">
                <a:solidFill>
                  <a:srgbClr val="073763"/>
                </a:solidFill>
                <a:hlinkClick r:id="rId4"/>
              </a:rPr>
              <a:t>New-Model Scholarly Communication</a:t>
            </a:r>
            <a:r>
              <a:rPr lang="en" sz="2400" b="1">
                <a:solidFill>
                  <a:srgbClr val="434343"/>
                </a:solidFill>
              </a:rPr>
              <a:t>.</a:t>
            </a:r>
            <a:endParaRPr/>
          </a:p>
        </p:txBody>
      </p:sp>
      <p:sp>
        <p:nvSpPr>
          <p:cNvPr id="111" name="Shape 111"/>
          <p:cNvSpPr txBox="1">
            <a:spLocks noGrp="1"/>
          </p:cNvSpPr>
          <p:nvPr>
            <p:ph type="body" idx="1"/>
          </p:nvPr>
        </p:nvSpPr>
        <p:spPr>
          <a:xfrm>
            <a:off x="355950" y="653850"/>
            <a:ext cx="8432100" cy="3428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3600">
                <a:solidFill>
                  <a:srgbClr val="434343"/>
                </a:solidFill>
              </a:rPr>
              <a:t>Digital scholarship is the use of digital evidence and method, digital authoring, digital publishing, digital curation and preservation, and digital use and reuse of scholarship.</a:t>
            </a:r>
            <a:endParaRPr sz="2400" b="1">
              <a:solidFill>
                <a:srgbClr val="434343"/>
              </a:solidFill>
            </a:endParaRPr>
          </a:p>
        </p:txBody>
      </p:sp>
      <p:sp>
        <p:nvSpPr>
          <p:cNvPr id="109" name="Shape 109" hidden="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What is Digital Scholarship?</a:t>
            </a:r>
            <a:endParaRPr sz="3000"/>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1682</Words>
  <Application>Microsoft Macintosh PowerPoint</Application>
  <PresentationFormat>On-screen Show (16:9)</PresentationFormat>
  <Paragraphs>238</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Proxima Nova</vt:lpstr>
      <vt:lpstr>Arial</vt:lpstr>
      <vt:lpstr>Spearmint</vt:lpstr>
      <vt:lpstr>Deconstructing Digital Scholarship Consultations in the Library</vt:lpstr>
      <vt:lpstr>About Us</vt:lpstr>
      <vt:lpstr>Preconference Materials</vt:lpstr>
      <vt:lpstr>Learning Norms</vt:lpstr>
      <vt:lpstr>Schedule: Part 1</vt:lpstr>
      <vt:lpstr>Schedule: Part 2</vt:lpstr>
      <vt:lpstr>Line up in order of how far you traveled to get to New Orleans!</vt:lpstr>
      <vt:lpstr>Digital Scholarship &amp; Academic Libraries</vt:lpstr>
      <vt:lpstr>What is Digital Scholarship?</vt:lpstr>
      <vt:lpstr>What is Research?</vt:lpstr>
      <vt:lpstr>Digital Scholarship Services</vt:lpstr>
      <vt:lpstr>Defining Success</vt:lpstr>
      <vt:lpstr>One size doesn’t fit all</vt:lpstr>
      <vt:lpstr>Routinizing, Normalizing, Depersonalizing</vt:lpstr>
      <vt:lpstr>With that context, our structure will be...</vt:lpstr>
      <vt:lpstr>Digital Scholarship Project Design &amp; Management</vt:lpstr>
      <vt:lpstr>What’s a project?</vt:lpstr>
      <vt:lpstr>What’s project management? </vt:lpstr>
      <vt:lpstr>How projects unfold</vt:lpstr>
      <vt:lpstr>Building a team</vt:lpstr>
      <vt:lpstr>Creating a project plan</vt:lpstr>
      <vt:lpstr>Templates for project plans</vt:lpstr>
      <vt:lpstr>Why document your project plan?</vt:lpstr>
      <vt:lpstr>During Activity 1, ask yourself:</vt:lpstr>
      <vt:lpstr>Activity 1: Deconstructing Digital Scholarship Projects</vt:lpstr>
      <vt:lpstr>Consultations at CU Boulder</vt:lpstr>
      <vt:lpstr>RDM consultation process at CU Boulder</vt:lpstr>
      <vt:lpstr>A recent example</vt:lpstr>
      <vt:lpstr>The consult itself</vt:lpstr>
      <vt:lpstr>Consult next steps</vt:lpstr>
      <vt:lpstr>Typical consultation requests</vt:lpstr>
      <vt:lpstr>Reflections</vt:lpstr>
      <vt:lpstr>Consultations at the  University of Michigan</vt:lpstr>
      <vt:lpstr>University of Michigan Library</vt:lpstr>
      <vt:lpstr>We are decentralized.</vt:lpstr>
      <vt:lpstr>Our consultation space</vt:lpstr>
      <vt:lpstr>Common Consultation Requests</vt:lpstr>
      <vt:lpstr>Consultation Flow</vt:lpstr>
      <vt:lpstr>If it’s confusing for us, it’s confusing for users. </vt:lpstr>
      <vt:lpstr>Diagnostic Questions</vt:lpstr>
      <vt:lpstr>Experiments, Present and Future</vt:lpstr>
      <vt:lpstr>Further Experiments, Present and Future   </vt:lpstr>
      <vt:lpstr>Consultations at the  University of Arkansas</vt:lpstr>
      <vt:lpstr>Digital Scholarship Ecosystem</vt:lpstr>
      <vt:lpstr>Consultations</vt:lpstr>
      <vt:lpstr>Consultations </vt:lpstr>
      <vt:lpstr>Problem Solving</vt:lpstr>
      <vt:lpstr>Focus and Scope</vt:lpstr>
      <vt:lpstr>Life of its own</vt:lpstr>
      <vt:lpstr>Value</vt:lpstr>
      <vt:lpstr>Gaming Example</vt:lpstr>
      <vt:lpstr>Activity 2: Practicing  Digital Scholarship Consultations</vt:lpstr>
      <vt:lpstr>Thank you!</vt:lpstr>
      <vt:lpstr>Re-use, adapt!</vt:lpstr>
      <vt:lpstr>See you again this weekend at ALA?!</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Deconstructing Digital Scholarship Consultations in the Library</dc:title>
  <cp:lastModifiedBy>Chelcie Rowell</cp:lastModifiedBy>
  <cp:revision>10</cp:revision>
  <dcterms:modified xsi:type="dcterms:W3CDTF">2018-07-02T20:12:02Z</dcterms:modified>
</cp:coreProperties>
</file>